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8"/>
  </p:notesMasterIdLst>
  <p:sldIdLst>
    <p:sldId id="256" r:id="rId2"/>
    <p:sldId id="259" r:id="rId3"/>
    <p:sldId id="262" r:id="rId4"/>
    <p:sldId id="298" r:id="rId5"/>
    <p:sldId id="299" r:id="rId6"/>
    <p:sldId id="302" r:id="rId7"/>
    <p:sldId id="301" r:id="rId8"/>
    <p:sldId id="303" r:id="rId9"/>
    <p:sldId id="304" r:id="rId10"/>
    <p:sldId id="300" r:id="rId11"/>
    <p:sldId id="305" r:id="rId12"/>
    <p:sldId id="307" r:id="rId13"/>
    <p:sldId id="308" r:id="rId14"/>
    <p:sldId id="309" r:id="rId15"/>
    <p:sldId id="261" r:id="rId16"/>
    <p:sldId id="26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38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116"/>
    <p:restoredTop sz="96327"/>
  </p:normalViewPr>
  <p:slideViewPr>
    <p:cSldViewPr snapToGrid="0" snapToObjects="1">
      <p:cViewPr varScale="1">
        <p:scale>
          <a:sx n="85" d="100"/>
          <a:sy n="85" d="100"/>
        </p:scale>
        <p:origin x="173"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62100B-7EF4-6545-BA56-E9B5595D637A}" type="datetimeFigureOut">
              <a:rPr lang="en-US" smtClean="0"/>
              <a:t>10/14/2021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53C40D-6EF8-6A42-A9FB-025ABBB5DE18}" type="slidenum">
              <a:rPr lang="en-US" smtClean="0"/>
              <a:t>‹#›</a:t>
            </a:fld>
            <a:endParaRPr lang="en-US"/>
          </a:p>
        </p:txBody>
      </p:sp>
    </p:spTree>
    <p:extLst>
      <p:ext uri="{BB962C8B-B14F-4D97-AF65-F5344CB8AC3E}">
        <p14:creationId xmlns:p14="http://schemas.microsoft.com/office/powerpoint/2010/main" val="3593738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C088B-60B9-B744-9A07-64557983DEA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485F88A7-F36B-7F4E-8936-2AC6B17B1A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0063105B-6D29-D446-B45E-C5CD8726C649}"/>
              </a:ext>
            </a:extLst>
          </p:cNvPr>
          <p:cNvSpPr>
            <a:spLocks noGrp="1"/>
          </p:cNvSpPr>
          <p:nvPr>
            <p:ph type="dt" sz="half" idx="10"/>
          </p:nvPr>
        </p:nvSpPr>
        <p:spPr/>
        <p:txBody>
          <a:bodyPr/>
          <a:lstStyle/>
          <a:p>
            <a:fld id="{C1FC1681-3E54-084D-A0B4-B2E41881356F}" type="datetime1">
              <a:rPr lang="en-GB" smtClean="0"/>
              <a:t>14/10/2021</a:t>
            </a:fld>
            <a:endParaRPr lang="en-US"/>
          </a:p>
        </p:txBody>
      </p:sp>
      <p:sp>
        <p:nvSpPr>
          <p:cNvPr id="5" name="Footer Placeholder 4">
            <a:extLst>
              <a:ext uri="{FF2B5EF4-FFF2-40B4-BE49-F238E27FC236}">
                <a16:creationId xmlns:a16="http://schemas.microsoft.com/office/drawing/2014/main" id="{9B7BAEE7-2E8F-3A46-9A03-700A05BCDB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1BF081-E94F-5D4C-B7C5-87EF8278839F}"/>
              </a:ext>
            </a:extLst>
          </p:cNvPr>
          <p:cNvSpPr>
            <a:spLocks noGrp="1"/>
          </p:cNvSpPr>
          <p:nvPr>
            <p:ph type="sldNum" sz="quarter" idx="12"/>
          </p:nvPr>
        </p:nvSpPr>
        <p:spPr/>
        <p:txBody>
          <a:bodyPr/>
          <a:lstStyle/>
          <a:p>
            <a:fld id="{2D3E17AD-A05A-074F-BF0C-76606A4E885D}" type="slidenum">
              <a:rPr lang="en-US" smtClean="0"/>
              <a:t>‹#›</a:t>
            </a:fld>
            <a:endParaRPr lang="en-US"/>
          </a:p>
        </p:txBody>
      </p:sp>
    </p:spTree>
    <p:extLst>
      <p:ext uri="{BB962C8B-B14F-4D97-AF65-F5344CB8AC3E}">
        <p14:creationId xmlns:p14="http://schemas.microsoft.com/office/powerpoint/2010/main" val="2046470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AA3CE-D9A6-5849-9987-7899FE27A5AD}"/>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3099A7F-CA80-BC4F-A8A8-2FC644BC6BA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BDAC0E0-34BE-BF46-AD04-3102D53CBD70}"/>
              </a:ext>
            </a:extLst>
          </p:cNvPr>
          <p:cNvSpPr>
            <a:spLocks noGrp="1"/>
          </p:cNvSpPr>
          <p:nvPr>
            <p:ph type="dt" sz="half" idx="10"/>
          </p:nvPr>
        </p:nvSpPr>
        <p:spPr/>
        <p:txBody>
          <a:bodyPr/>
          <a:lstStyle/>
          <a:p>
            <a:fld id="{ADE06E67-D270-9342-8F5E-8F7A6D483DF8}" type="datetime1">
              <a:rPr lang="en-GB" smtClean="0"/>
              <a:t>14/10/2021</a:t>
            </a:fld>
            <a:endParaRPr lang="en-US"/>
          </a:p>
        </p:txBody>
      </p:sp>
      <p:sp>
        <p:nvSpPr>
          <p:cNvPr id="5" name="Footer Placeholder 4">
            <a:extLst>
              <a:ext uri="{FF2B5EF4-FFF2-40B4-BE49-F238E27FC236}">
                <a16:creationId xmlns:a16="http://schemas.microsoft.com/office/drawing/2014/main" id="{DB860DE7-C206-6A44-9855-6A02BE522F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F9353B-6EA6-B44E-A734-C66EE944E880}"/>
              </a:ext>
            </a:extLst>
          </p:cNvPr>
          <p:cNvSpPr>
            <a:spLocks noGrp="1"/>
          </p:cNvSpPr>
          <p:nvPr>
            <p:ph type="sldNum" sz="quarter" idx="12"/>
          </p:nvPr>
        </p:nvSpPr>
        <p:spPr/>
        <p:txBody>
          <a:bodyPr/>
          <a:lstStyle/>
          <a:p>
            <a:fld id="{2D3E17AD-A05A-074F-BF0C-76606A4E885D}" type="slidenum">
              <a:rPr lang="en-US" smtClean="0"/>
              <a:t>‹#›</a:t>
            </a:fld>
            <a:endParaRPr lang="en-US"/>
          </a:p>
        </p:txBody>
      </p:sp>
    </p:spTree>
    <p:extLst>
      <p:ext uri="{BB962C8B-B14F-4D97-AF65-F5344CB8AC3E}">
        <p14:creationId xmlns:p14="http://schemas.microsoft.com/office/powerpoint/2010/main" val="1970092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872C35-0C4C-FA4B-BEE2-4F4AF528124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3BBEA0F-FADA-F04F-B27E-418070F35C4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C549495-EF65-9E46-817D-B911048CA583}"/>
              </a:ext>
            </a:extLst>
          </p:cNvPr>
          <p:cNvSpPr>
            <a:spLocks noGrp="1"/>
          </p:cNvSpPr>
          <p:nvPr>
            <p:ph type="dt" sz="half" idx="10"/>
          </p:nvPr>
        </p:nvSpPr>
        <p:spPr/>
        <p:txBody>
          <a:bodyPr/>
          <a:lstStyle/>
          <a:p>
            <a:fld id="{C8B14F41-EE01-BB4D-ABD5-DFBE80494892}" type="datetime1">
              <a:rPr lang="en-GB" smtClean="0"/>
              <a:t>14/10/2021</a:t>
            </a:fld>
            <a:endParaRPr lang="en-US"/>
          </a:p>
        </p:txBody>
      </p:sp>
      <p:sp>
        <p:nvSpPr>
          <p:cNvPr id="5" name="Footer Placeholder 4">
            <a:extLst>
              <a:ext uri="{FF2B5EF4-FFF2-40B4-BE49-F238E27FC236}">
                <a16:creationId xmlns:a16="http://schemas.microsoft.com/office/drawing/2014/main" id="{8736B456-EF98-E44B-88EC-1BE73B9487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E9A677-1FF3-C943-933A-8FB90EC847D7}"/>
              </a:ext>
            </a:extLst>
          </p:cNvPr>
          <p:cNvSpPr>
            <a:spLocks noGrp="1"/>
          </p:cNvSpPr>
          <p:nvPr>
            <p:ph type="sldNum" sz="quarter" idx="12"/>
          </p:nvPr>
        </p:nvSpPr>
        <p:spPr/>
        <p:txBody>
          <a:bodyPr/>
          <a:lstStyle/>
          <a:p>
            <a:fld id="{2D3E17AD-A05A-074F-BF0C-76606A4E885D}" type="slidenum">
              <a:rPr lang="en-US" smtClean="0"/>
              <a:t>‹#›</a:t>
            </a:fld>
            <a:endParaRPr lang="en-US"/>
          </a:p>
        </p:txBody>
      </p:sp>
    </p:spTree>
    <p:extLst>
      <p:ext uri="{BB962C8B-B14F-4D97-AF65-F5344CB8AC3E}">
        <p14:creationId xmlns:p14="http://schemas.microsoft.com/office/powerpoint/2010/main" val="3641851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FA33F-0235-494D-883A-C5B7FD4ADBD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2AD91FF-0274-2C4A-A02F-2FF68363A08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6C9C064-C315-9C49-948A-7D63B4E22EAB}"/>
              </a:ext>
            </a:extLst>
          </p:cNvPr>
          <p:cNvSpPr>
            <a:spLocks noGrp="1"/>
          </p:cNvSpPr>
          <p:nvPr>
            <p:ph type="dt" sz="half" idx="10"/>
          </p:nvPr>
        </p:nvSpPr>
        <p:spPr/>
        <p:txBody>
          <a:bodyPr/>
          <a:lstStyle/>
          <a:p>
            <a:fld id="{1BA184E5-0102-8849-B2AA-9A778BFBFE1D}" type="datetime1">
              <a:rPr lang="en-GB" smtClean="0"/>
              <a:t>14/10/2021</a:t>
            </a:fld>
            <a:endParaRPr lang="en-US"/>
          </a:p>
        </p:txBody>
      </p:sp>
      <p:sp>
        <p:nvSpPr>
          <p:cNvPr id="5" name="Footer Placeholder 4">
            <a:extLst>
              <a:ext uri="{FF2B5EF4-FFF2-40B4-BE49-F238E27FC236}">
                <a16:creationId xmlns:a16="http://schemas.microsoft.com/office/drawing/2014/main" id="{9A969309-991E-D94A-AAD3-5E2A3B0AE5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CF7CAF-F3E7-0647-9C80-6109B9741143}"/>
              </a:ext>
            </a:extLst>
          </p:cNvPr>
          <p:cNvSpPr>
            <a:spLocks noGrp="1"/>
          </p:cNvSpPr>
          <p:nvPr>
            <p:ph type="sldNum" sz="quarter" idx="12"/>
          </p:nvPr>
        </p:nvSpPr>
        <p:spPr/>
        <p:txBody>
          <a:bodyPr/>
          <a:lstStyle/>
          <a:p>
            <a:fld id="{2D3E17AD-A05A-074F-BF0C-76606A4E885D}" type="slidenum">
              <a:rPr lang="en-US" smtClean="0"/>
              <a:t>‹#›</a:t>
            </a:fld>
            <a:endParaRPr lang="en-US"/>
          </a:p>
        </p:txBody>
      </p:sp>
    </p:spTree>
    <p:extLst>
      <p:ext uri="{BB962C8B-B14F-4D97-AF65-F5344CB8AC3E}">
        <p14:creationId xmlns:p14="http://schemas.microsoft.com/office/powerpoint/2010/main" val="2827229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D5226-BBF5-EF43-844A-19059AFD9DF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47270C8-E013-BF44-95D6-79B6837C59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42BB8FD-1CB6-A54E-98BC-BC60C81BFBD4}"/>
              </a:ext>
            </a:extLst>
          </p:cNvPr>
          <p:cNvSpPr>
            <a:spLocks noGrp="1"/>
          </p:cNvSpPr>
          <p:nvPr>
            <p:ph type="dt" sz="half" idx="10"/>
          </p:nvPr>
        </p:nvSpPr>
        <p:spPr/>
        <p:txBody>
          <a:bodyPr/>
          <a:lstStyle/>
          <a:p>
            <a:fld id="{E6B850A0-DEEA-3B4D-B1D1-461F4C297672}" type="datetime1">
              <a:rPr lang="en-GB" smtClean="0"/>
              <a:t>14/10/2021</a:t>
            </a:fld>
            <a:endParaRPr lang="en-US"/>
          </a:p>
        </p:txBody>
      </p:sp>
      <p:sp>
        <p:nvSpPr>
          <p:cNvPr id="5" name="Footer Placeholder 4">
            <a:extLst>
              <a:ext uri="{FF2B5EF4-FFF2-40B4-BE49-F238E27FC236}">
                <a16:creationId xmlns:a16="http://schemas.microsoft.com/office/drawing/2014/main" id="{4AD84BA1-AA5F-6742-92EC-81035A3E7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ADC401-ACD1-8148-8F64-A206BECDDF45}"/>
              </a:ext>
            </a:extLst>
          </p:cNvPr>
          <p:cNvSpPr>
            <a:spLocks noGrp="1"/>
          </p:cNvSpPr>
          <p:nvPr>
            <p:ph type="sldNum" sz="quarter" idx="12"/>
          </p:nvPr>
        </p:nvSpPr>
        <p:spPr/>
        <p:txBody>
          <a:bodyPr/>
          <a:lstStyle/>
          <a:p>
            <a:fld id="{2D3E17AD-A05A-074F-BF0C-76606A4E885D}" type="slidenum">
              <a:rPr lang="en-US" smtClean="0"/>
              <a:t>‹#›</a:t>
            </a:fld>
            <a:endParaRPr lang="en-US"/>
          </a:p>
        </p:txBody>
      </p:sp>
    </p:spTree>
    <p:extLst>
      <p:ext uri="{BB962C8B-B14F-4D97-AF65-F5344CB8AC3E}">
        <p14:creationId xmlns:p14="http://schemas.microsoft.com/office/powerpoint/2010/main" val="1690701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B58A1-22ED-6141-8484-31E30CA4C00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B9831CE-3A73-5843-8A31-4723D9956A3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1F939325-7E6E-7244-9F64-71CF00B1C1C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46B61FD3-6D84-8E4C-B992-254959663B6B}"/>
              </a:ext>
            </a:extLst>
          </p:cNvPr>
          <p:cNvSpPr>
            <a:spLocks noGrp="1"/>
          </p:cNvSpPr>
          <p:nvPr>
            <p:ph type="dt" sz="half" idx="10"/>
          </p:nvPr>
        </p:nvSpPr>
        <p:spPr/>
        <p:txBody>
          <a:bodyPr/>
          <a:lstStyle/>
          <a:p>
            <a:fld id="{3C12DD37-469B-6445-B0CA-BD2111F94C41}" type="datetime1">
              <a:rPr lang="en-GB" smtClean="0"/>
              <a:t>14/10/2021</a:t>
            </a:fld>
            <a:endParaRPr lang="en-US"/>
          </a:p>
        </p:txBody>
      </p:sp>
      <p:sp>
        <p:nvSpPr>
          <p:cNvPr id="6" name="Footer Placeholder 5">
            <a:extLst>
              <a:ext uri="{FF2B5EF4-FFF2-40B4-BE49-F238E27FC236}">
                <a16:creationId xmlns:a16="http://schemas.microsoft.com/office/drawing/2014/main" id="{23B4C8D1-B5D3-0944-9244-03D5FE9279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5D1C72-7607-924B-87F8-85F2597E9EDB}"/>
              </a:ext>
            </a:extLst>
          </p:cNvPr>
          <p:cNvSpPr>
            <a:spLocks noGrp="1"/>
          </p:cNvSpPr>
          <p:nvPr>
            <p:ph type="sldNum" sz="quarter" idx="12"/>
          </p:nvPr>
        </p:nvSpPr>
        <p:spPr/>
        <p:txBody>
          <a:bodyPr/>
          <a:lstStyle/>
          <a:p>
            <a:fld id="{2D3E17AD-A05A-074F-BF0C-76606A4E885D}" type="slidenum">
              <a:rPr lang="en-US" smtClean="0"/>
              <a:t>‹#›</a:t>
            </a:fld>
            <a:endParaRPr lang="en-US"/>
          </a:p>
        </p:txBody>
      </p:sp>
    </p:spTree>
    <p:extLst>
      <p:ext uri="{BB962C8B-B14F-4D97-AF65-F5344CB8AC3E}">
        <p14:creationId xmlns:p14="http://schemas.microsoft.com/office/powerpoint/2010/main" val="665730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F4A33-E87F-7D48-99FB-46A192084883}"/>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8CCE950-5472-D843-846D-318BFEE8A5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65D937D-DD7E-0147-A380-9981C55A229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07F64CA3-C1E6-134C-BFFE-ADE80D226A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08BDCA5-1119-8C49-8AED-9257B31B39F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F01043E2-83B9-254E-AB6D-08E636E48CD3}"/>
              </a:ext>
            </a:extLst>
          </p:cNvPr>
          <p:cNvSpPr>
            <a:spLocks noGrp="1"/>
          </p:cNvSpPr>
          <p:nvPr>
            <p:ph type="dt" sz="half" idx="10"/>
          </p:nvPr>
        </p:nvSpPr>
        <p:spPr/>
        <p:txBody>
          <a:bodyPr/>
          <a:lstStyle/>
          <a:p>
            <a:fld id="{B7DF387F-5CC5-0046-804E-8218ECD41D18}" type="datetime1">
              <a:rPr lang="en-GB" smtClean="0"/>
              <a:t>14/10/2021</a:t>
            </a:fld>
            <a:endParaRPr lang="en-US"/>
          </a:p>
        </p:txBody>
      </p:sp>
      <p:sp>
        <p:nvSpPr>
          <p:cNvPr id="8" name="Footer Placeholder 7">
            <a:extLst>
              <a:ext uri="{FF2B5EF4-FFF2-40B4-BE49-F238E27FC236}">
                <a16:creationId xmlns:a16="http://schemas.microsoft.com/office/drawing/2014/main" id="{536226E0-4FDB-4042-91E7-65EEE730758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B688D0F-01F2-DB4A-8B1B-0C50BE1D66B5}"/>
              </a:ext>
            </a:extLst>
          </p:cNvPr>
          <p:cNvSpPr>
            <a:spLocks noGrp="1"/>
          </p:cNvSpPr>
          <p:nvPr>
            <p:ph type="sldNum" sz="quarter" idx="12"/>
          </p:nvPr>
        </p:nvSpPr>
        <p:spPr/>
        <p:txBody>
          <a:bodyPr/>
          <a:lstStyle/>
          <a:p>
            <a:fld id="{2D3E17AD-A05A-074F-BF0C-76606A4E885D}" type="slidenum">
              <a:rPr lang="en-US" smtClean="0"/>
              <a:t>‹#›</a:t>
            </a:fld>
            <a:endParaRPr lang="en-US"/>
          </a:p>
        </p:txBody>
      </p:sp>
    </p:spTree>
    <p:extLst>
      <p:ext uri="{BB962C8B-B14F-4D97-AF65-F5344CB8AC3E}">
        <p14:creationId xmlns:p14="http://schemas.microsoft.com/office/powerpoint/2010/main" val="3717311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2B7BE-E07C-4B41-BC8F-AAC5FB4B4597}"/>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4A616CFF-74E5-F04B-9120-B5015DD8E3D0}"/>
              </a:ext>
            </a:extLst>
          </p:cNvPr>
          <p:cNvSpPr>
            <a:spLocks noGrp="1"/>
          </p:cNvSpPr>
          <p:nvPr>
            <p:ph type="dt" sz="half" idx="10"/>
          </p:nvPr>
        </p:nvSpPr>
        <p:spPr/>
        <p:txBody>
          <a:bodyPr/>
          <a:lstStyle/>
          <a:p>
            <a:fld id="{E1425FBF-292C-424A-8905-E03DDB0A84AE}" type="datetime1">
              <a:rPr lang="en-GB" smtClean="0"/>
              <a:t>14/10/2021</a:t>
            </a:fld>
            <a:endParaRPr lang="en-US"/>
          </a:p>
        </p:txBody>
      </p:sp>
      <p:sp>
        <p:nvSpPr>
          <p:cNvPr id="4" name="Footer Placeholder 3">
            <a:extLst>
              <a:ext uri="{FF2B5EF4-FFF2-40B4-BE49-F238E27FC236}">
                <a16:creationId xmlns:a16="http://schemas.microsoft.com/office/drawing/2014/main" id="{A59E5717-968F-4F42-B472-5225F73D3DC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A5EE6C-8FCB-4D42-94F1-5AB3C99F2676}"/>
              </a:ext>
            </a:extLst>
          </p:cNvPr>
          <p:cNvSpPr>
            <a:spLocks noGrp="1"/>
          </p:cNvSpPr>
          <p:nvPr>
            <p:ph type="sldNum" sz="quarter" idx="12"/>
          </p:nvPr>
        </p:nvSpPr>
        <p:spPr/>
        <p:txBody>
          <a:bodyPr/>
          <a:lstStyle/>
          <a:p>
            <a:fld id="{2D3E17AD-A05A-074F-BF0C-76606A4E885D}" type="slidenum">
              <a:rPr lang="en-US" smtClean="0"/>
              <a:t>‹#›</a:t>
            </a:fld>
            <a:endParaRPr lang="en-US"/>
          </a:p>
        </p:txBody>
      </p:sp>
    </p:spTree>
    <p:extLst>
      <p:ext uri="{BB962C8B-B14F-4D97-AF65-F5344CB8AC3E}">
        <p14:creationId xmlns:p14="http://schemas.microsoft.com/office/powerpoint/2010/main" val="115594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A61941-D682-3446-96B3-B7172AD211E4}"/>
              </a:ext>
            </a:extLst>
          </p:cNvPr>
          <p:cNvSpPr>
            <a:spLocks noGrp="1"/>
          </p:cNvSpPr>
          <p:nvPr>
            <p:ph type="dt" sz="half" idx="10"/>
          </p:nvPr>
        </p:nvSpPr>
        <p:spPr/>
        <p:txBody>
          <a:bodyPr/>
          <a:lstStyle/>
          <a:p>
            <a:fld id="{B50763E1-F815-C545-92F3-4A3402AE3B14}" type="datetime1">
              <a:rPr lang="en-GB" smtClean="0"/>
              <a:t>14/10/2021</a:t>
            </a:fld>
            <a:endParaRPr lang="en-US"/>
          </a:p>
        </p:txBody>
      </p:sp>
      <p:sp>
        <p:nvSpPr>
          <p:cNvPr id="3" name="Footer Placeholder 2">
            <a:extLst>
              <a:ext uri="{FF2B5EF4-FFF2-40B4-BE49-F238E27FC236}">
                <a16:creationId xmlns:a16="http://schemas.microsoft.com/office/drawing/2014/main" id="{11EE237C-57BC-9849-A8DE-90E4E21EDCD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4DDE75-FD21-1E48-8CF8-9230FFD37ED7}"/>
              </a:ext>
            </a:extLst>
          </p:cNvPr>
          <p:cNvSpPr>
            <a:spLocks noGrp="1"/>
          </p:cNvSpPr>
          <p:nvPr>
            <p:ph type="sldNum" sz="quarter" idx="12"/>
          </p:nvPr>
        </p:nvSpPr>
        <p:spPr/>
        <p:txBody>
          <a:bodyPr/>
          <a:lstStyle/>
          <a:p>
            <a:fld id="{2D3E17AD-A05A-074F-BF0C-76606A4E885D}" type="slidenum">
              <a:rPr lang="en-US" smtClean="0"/>
              <a:t>‹#›</a:t>
            </a:fld>
            <a:endParaRPr lang="en-US"/>
          </a:p>
        </p:txBody>
      </p:sp>
    </p:spTree>
    <p:extLst>
      <p:ext uri="{BB962C8B-B14F-4D97-AF65-F5344CB8AC3E}">
        <p14:creationId xmlns:p14="http://schemas.microsoft.com/office/powerpoint/2010/main" val="1598646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5AF87-D8F4-A644-9E0A-2127E433F71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705C6F7-B00F-C743-B019-DAD762D812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EB1CF761-B185-0043-B1F5-1435F922DE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FACBBC2-8939-1F42-AA92-E7A508BDB5C4}"/>
              </a:ext>
            </a:extLst>
          </p:cNvPr>
          <p:cNvSpPr>
            <a:spLocks noGrp="1"/>
          </p:cNvSpPr>
          <p:nvPr>
            <p:ph type="dt" sz="half" idx="10"/>
          </p:nvPr>
        </p:nvSpPr>
        <p:spPr/>
        <p:txBody>
          <a:bodyPr/>
          <a:lstStyle/>
          <a:p>
            <a:fld id="{EA7C823D-7E6B-3748-B122-F45A921170EA}" type="datetime1">
              <a:rPr lang="en-GB" smtClean="0"/>
              <a:t>14/10/2021</a:t>
            </a:fld>
            <a:endParaRPr lang="en-US"/>
          </a:p>
        </p:txBody>
      </p:sp>
      <p:sp>
        <p:nvSpPr>
          <p:cNvPr id="6" name="Footer Placeholder 5">
            <a:extLst>
              <a:ext uri="{FF2B5EF4-FFF2-40B4-BE49-F238E27FC236}">
                <a16:creationId xmlns:a16="http://schemas.microsoft.com/office/drawing/2014/main" id="{250BD101-CA22-0043-AE31-D9ACF9CEC8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7C1388-7D8B-1D4C-B55B-F4C231F1F768}"/>
              </a:ext>
            </a:extLst>
          </p:cNvPr>
          <p:cNvSpPr>
            <a:spLocks noGrp="1"/>
          </p:cNvSpPr>
          <p:nvPr>
            <p:ph type="sldNum" sz="quarter" idx="12"/>
          </p:nvPr>
        </p:nvSpPr>
        <p:spPr/>
        <p:txBody>
          <a:bodyPr/>
          <a:lstStyle/>
          <a:p>
            <a:fld id="{2D3E17AD-A05A-074F-BF0C-76606A4E885D}" type="slidenum">
              <a:rPr lang="en-US" smtClean="0"/>
              <a:t>‹#›</a:t>
            </a:fld>
            <a:endParaRPr lang="en-US"/>
          </a:p>
        </p:txBody>
      </p:sp>
    </p:spTree>
    <p:extLst>
      <p:ext uri="{BB962C8B-B14F-4D97-AF65-F5344CB8AC3E}">
        <p14:creationId xmlns:p14="http://schemas.microsoft.com/office/powerpoint/2010/main" val="1598777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7A783-82F7-DA4B-B98B-FB0AD1E38C9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7961FBC-2301-F14B-9BC6-687D32FE66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2ECA0F9-F8D3-AB43-A1EF-8922BF7410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8C0B996-414E-E24A-8055-18F4A758FA86}"/>
              </a:ext>
            </a:extLst>
          </p:cNvPr>
          <p:cNvSpPr>
            <a:spLocks noGrp="1"/>
          </p:cNvSpPr>
          <p:nvPr>
            <p:ph type="dt" sz="half" idx="10"/>
          </p:nvPr>
        </p:nvSpPr>
        <p:spPr/>
        <p:txBody>
          <a:bodyPr/>
          <a:lstStyle/>
          <a:p>
            <a:fld id="{B188A1D7-09FB-6645-A14D-67544585E0E3}" type="datetime1">
              <a:rPr lang="en-GB" smtClean="0"/>
              <a:t>14/10/2021</a:t>
            </a:fld>
            <a:endParaRPr lang="en-US"/>
          </a:p>
        </p:txBody>
      </p:sp>
      <p:sp>
        <p:nvSpPr>
          <p:cNvPr id="6" name="Footer Placeholder 5">
            <a:extLst>
              <a:ext uri="{FF2B5EF4-FFF2-40B4-BE49-F238E27FC236}">
                <a16:creationId xmlns:a16="http://schemas.microsoft.com/office/drawing/2014/main" id="{10E83B18-A7D2-7247-9644-8895B54662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9A81D6-CAED-0A4E-BADA-411254E63B49}"/>
              </a:ext>
            </a:extLst>
          </p:cNvPr>
          <p:cNvSpPr>
            <a:spLocks noGrp="1"/>
          </p:cNvSpPr>
          <p:nvPr>
            <p:ph type="sldNum" sz="quarter" idx="12"/>
          </p:nvPr>
        </p:nvSpPr>
        <p:spPr/>
        <p:txBody>
          <a:bodyPr/>
          <a:lstStyle/>
          <a:p>
            <a:fld id="{2D3E17AD-A05A-074F-BF0C-76606A4E885D}" type="slidenum">
              <a:rPr lang="en-US" smtClean="0"/>
              <a:t>‹#›</a:t>
            </a:fld>
            <a:endParaRPr lang="en-US"/>
          </a:p>
        </p:txBody>
      </p:sp>
    </p:spTree>
    <p:extLst>
      <p:ext uri="{BB962C8B-B14F-4D97-AF65-F5344CB8AC3E}">
        <p14:creationId xmlns:p14="http://schemas.microsoft.com/office/powerpoint/2010/main" val="3324886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8C32D2-98C6-1247-B7AF-2D6ADEE820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8646E79-7552-3149-9E66-E9D4EC8818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DD31DFB-1DB6-014C-ABF5-4EA7B2F5D2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F8F4F6-8F99-4F4C-950D-BEBECB8F5AEF}" type="datetime1">
              <a:rPr lang="en-GB" smtClean="0"/>
              <a:t>14/10/2021</a:t>
            </a:fld>
            <a:endParaRPr lang="en-US"/>
          </a:p>
        </p:txBody>
      </p:sp>
      <p:sp>
        <p:nvSpPr>
          <p:cNvPr id="5" name="Footer Placeholder 4">
            <a:extLst>
              <a:ext uri="{FF2B5EF4-FFF2-40B4-BE49-F238E27FC236}">
                <a16:creationId xmlns:a16="http://schemas.microsoft.com/office/drawing/2014/main" id="{83E43F73-87AD-6447-B291-009F1F66BC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A8F711C-BCC8-A04A-8AB1-8FA87806A2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3E17AD-A05A-074F-BF0C-76606A4E885D}" type="slidenum">
              <a:rPr lang="en-US" smtClean="0"/>
              <a:t>‹#›</a:t>
            </a:fld>
            <a:endParaRPr lang="en-US"/>
          </a:p>
        </p:txBody>
      </p:sp>
    </p:spTree>
    <p:extLst>
      <p:ext uri="{BB962C8B-B14F-4D97-AF65-F5344CB8AC3E}">
        <p14:creationId xmlns:p14="http://schemas.microsoft.com/office/powerpoint/2010/main" val="10366583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youtu.be/GwzZsMbaM3g"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hyperlink" Target="https://literacytrust.org.uk/water-stories" TargetMode="Externa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hyperlink" Target="https://www.bbc.co.uk/ideas/videos/how-stories-shape-our-minds/p07h9t70"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tiff"/><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image" Target="../media/image4.tiff"/></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clic.bham.ac.uk/"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9E43A1E8-400E-C340-8693-56437FB63587}"/>
              </a:ext>
            </a:extLst>
          </p:cNvPr>
          <p:cNvPicPr>
            <a:picLocks noChangeAspect="1"/>
          </p:cNvPicPr>
          <p:nvPr/>
        </p:nvPicPr>
        <p:blipFill>
          <a:blip r:embed="rId2"/>
          <a:stretch>
            <a:fillRect/>
          </a:stretch>
        </p:blipFill>
        <p:spPr>
          <a:xfrm rot="10800000" flipV="1">
            <a:off x="7812928" y="0"/>
            <a:ext cx="4379071" cy="3546764"/>
          </a:xfrm>
          <a:prstGeom prst="rect">
            <a:avLst/>
          </a:prstGeom>
        </p:spPr>
      </p:pic>
      <p:pic>
        <p:nvPicPr>
          <p:cNvPr id="5" name="Picture 4">
            <a:extLst>
              <a:ext uri="{FF2B5EF4-FFF2-40B4-BE49-F238E27FC236}">
                <a16:creationId xmlns:a16="http://schemas.microsoft.com/office/drawing/2014/main" id="{9F87F60D-3B9B-F64D-A7F2-711A5739EDD8}"/>
              </a:ext>
            </a:extLst>
          </p:cNvPr>
          <p:cNvPicPr>
            <a:picLocks noChangeAspect="1"/>
          </p:cNvPicPr>
          <p:nvPr/>
        </p:nvPicPr>
        <p:blipFill>
          <a:blip r:embed="rId3"/>
          <a:stretch>
            <a:fillRect/>
          </a:stretch>
        </p:blipFill>
        <p:spPr>
          <a:xfrm>
            <a:off x="10372725" y="5123227"/>
            <a:ext cx="1600200" cy="1600200"/>
          </a:xfrm>
          <a:prstGeom prst="rect">
            <a:avLst/>
          </a:prstGeom>
        </p:spPr>
      </p:pic>
      <p:sp>
        <p:nvSpPr>
          <p:cNvPr id="6" name="TextBox 5">
            <a:extLst>
              <a:ext uri="{FF2B5EF4-FFF2-40B4-BE49-F238E27FC236}">
                <a16:creationId xmlns:a16="http://schemas.microsoft.com/office/drawing/2014/main" id="{1C4AF4B2-1A9E-6C4F-809A-DA65D8F59A4D}"/>
              </a:ext>
            </a:extLst>
          </p:cNvPr>
          <p:cNvSpPr txBox="1"/>
          <p:nvPr/>
        </p:nvSpPr>
        <p:spPr>
          <a:xfrm>
            <a:off x="8301917" y="134573"/>
            <a:ext cx="4141616" cy="1569660"/>
          </a:xfrm>
          <a:prstGeom prst="rect">
            <a:avLst/>
          </a:prstGeom>
          <a:noFill/>
        </p:spPr>
        <p:txBody>
          <a:bodyPr wrap="square" rtlCol="0">
            <a:spAutoFit/>
          </a:bodyPr>
          <a:lstStyle/>
          <a:p>
            <a:pPr algn="ctr"/>
            <a:r>
              <a:rPr lang="en-US" sz="4800" dirty="0">
                <a:solidFill>
                  <a:srgbClr val="263875"/>
                </a:solidFill>
                <a:latin typeface="Londrina Solid" pitchFamily="2" charset="77"/>
              </a:rPr>
              <a:t>Story Writing </a:t>
            </a:r>
            <a:br>
              <a:rPr lang="en-US" sz="4800" dirty="0">
                <a:solidFill>
                  <a:srgbClr val="263875"/>
                </a:solidFill>
                <a:latin typeface="Londrina Solid" pitchFamily="2" charset="77"/>
              </a:rPr>
            </a:br>
            <a:r>
              <a:rPr lang="en-US" sz="4800" dirty="0">
                <a:solidFill>
                  <a:srgbClr val="263875"/>
                </a:solidFill>
                <a:latin typeface="Londrina Solid" pitchFamily="2" charset="77"/>
              </a:rPr>
              <a:t>Competition</a:t>
            </a:r>
          </a:p>
        </p:txBody>
      </p:sp>
      <p:pic>
        <p:nvPicPr>
          <p:cNvPr id="3" name="Picture 2" descr="A picture containing text, electronics, display, sign&#10;&#10;Description automatically generated">
            <a:extLst>
              <a:ext uri="{FF2B5EF4-FFF2-40B4-BE49-F238E27FC236}">
                <a16:creationId xmlns:a16="http://schemas.microsoft.com/office/drawing/2014/main" id="{AD593A00-8297-2842-9651-D7C06A66C593}"/>
              </a:ext>
            </a:extLst>
          </p:cNvPr>
          <p:cNvPicPr>
            <a:picLocks noChangeAspect="1"/>
          </p:cNvPicPr>
          <p:nvPr/>
        </p:nvPicPr>
        <p:blipFill>
          <a:blip r:embed="rId4"/>
          <a:stretch>
            <a:fillRect/>
          </a:stretch>
        </p:blipFill>
        <p:spPr>
          <a:xfrm>
            <a:off x="397798" y="5257800"/>
            <a:ext cx="1991577" cy="1355035"/>
          </a:xfrm>
          <a:prstGeom prst="rect">
            <a:avLst/>
          </a:prstGeom>
        </p:spPr>
      </p:pic>
      <p:sp>
        <p:nvSpPr>
          <p:cNvPr id="2" name="Title 1">
            <a:extLst>
              <a:ext uri="{FF2B5EF4-FFF2-40B4-BE49-F238E27FC236}">
                <a16:creationId xmlns:a16="http://schemas.microsoft.com/office/drawing/2014/main" id="{86E74AD7-B75A-F34D-A752-C8883138CFBC}"/>
              </a:ext>
            </a:extLst>
          </p:cNvPr>
          <p:cNvSpPr>
            <a:spLocks noGrp="1"/>
          </p:cNvSpPr>
          <p:nvPr>
            <p:ph type="ctrTitle"/>
          </p:nvPr>
        </p:nvSpPr>
        <p:spPr>
          <a:xfrm>
            <a:off x="1393586" y="781233"/>
            <a:ext cx="9144000" cy="2387600"/>
          </a:xfrm>
        </p:spPr>
        <p:txBody>
          <a:bodyPr/>
          <a:lstStyle/>
          <a:p>
            <a:r>
              <a:rPr lang="en-US" b="1" dirty="0">
                <a:solidFill>
                  <a:srgbClr val="263875"/>
                </a:solidFill>
              </a:rPr>
              <a:t>Water Stories</a:t>
            </a:r>
          </a:p>
        </p:txBody>
      </p:sp>
      <p:sp>
        <p:nvSpPr>
          <p:cNvPr id="4" name="Subtitle 3">
            <a:extLst>
              <a:ext uri="{FF2B5EF4-FFF2-40B4-BE49-F238E27FC236}">
                <a16:creationId xmlns:a16="http://schemas.microsoft.com/office/drawing/2014/main" id="{C7E96229-D55B-F54E-B60E-2F2ED46B8818}"/>
              </a:ext>
            </a:extLst>
          </p:cNvPr>
          <p:cNvSpPr>
            <a:spLocks noGrp="1"/>
          </p:cNvSpPr>
          <p:nvPr>
            <p:ph type="subTitle" idx="1"/>
          </p:nvPr>
        </p:nvSpPr>
        <p:spPr>
          <a:xfrm>
            <a:off x="1519353" y="3122185"/>
            <a:ext cx="9144000" cy="1655762"/>
          </a:xfrm>
        </p:spPr>
        <p:txBody>
          <a:bodyPr>
            <a:normAutofit fontScale="92500" lnSpcReduction="10000"/>
          </a:bodyPr>
          <a:lstStyle/>
          <a:p>
            <a:r>
              <a:rPr lang="en-US" dirty="0"/>
              <a:t>Story writing competition 2021 </a:t>
            </a:r>
          </a:p>
          <a:p>
            <a:endParaRPr lang="en-US" dirty="0"/>
          </a:p>
          <a:p>
            <a:r>
              <a:rPr lang="en-US" sz="3200" b="1" dirty="0">
                <a:solidFill>
                  <a:srgbClr val="263875"/>
                </a:solidFill>
                <a:latin typeface="Londrina Solid" pitchFamily="2" charset="77"/>
              </a:rPr>
              <a:t>Michaela Mahlberg &amp; David M. Hannah</a:t>
            </a:r>
            <a:endParaRPr lang="en-GB" sz="3200" b="1" dirty="0">
              <a:solidFill>
                <a:srgbClr val="000066"/>
              </a:solidFill>
            </a:endParaRPr>
          </a:p>
          <a:p>
            <a:r>
              <a:rPr lang="en-GB" dirty="0">
                <a:solidFill>
                  <a:srgbClr val="15004C"/>
                </a:solidFill>
              </a:rPr>
              <a:t>  </a:t>
            </a:r>
            <a:r>
              <a:rPr lang="en-GB" dirty="0"/>
              <a:t>@</a:t>
            </a:r>
            <a:r>
              <a:rPr lang="en-GB" dirty="0" err="1"/>
              <a:t>MichaMahlberg</a:t>
            </a:r>
            <a:r>
              <a:rPr lang="en-GB" dirty="0"/>
              <a:t>                       @</a:t>
            </a:r>
            <a:r>
              <a:rPr lang="en-GB" dirty="0" err="1"/>
              <a:t>freshwaterflows</a:t>
            </a:r>
            <a:endParaRPr lang="en-GB" sz="3200" b="1" dirty="0"/>
          </a:p>
          <a:p>
            <a:endParaRPr lang="en-US" dirty="0"/>
          </a:p>
        </p:txBody>
      </p:sp>
    </p:spTree>
    <p:extLst>
      <p:ext uri="{BB962C8B-B14F-4D97-AF65-F5344CB8AC3E}">
        <p14:creationId xmlns:p14="http://schemas.microsoft.com/office/powerpoint/2010/main" val="20767043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74AD7-B75A-F34D-A752-C8883138CFBC}"/>
              </a:ext>
            </a:extLst>
          </p:cNvPr>
          <p:cNvSpPr>
            <a:spLocks noGrp="1"/>
          </p:cNvSpPr>
          <p:nvPr>
            <p:ph type="title"/>
          </p:nvPr>
        </p:nvSpPr>
        <p:spPr/>
        <p:txBody>
          <a:bodyPr/>
          <a:lstStyle/>
          <a:p>
            <a:r>
              <a:rPr lang="en-US" b="1" dirty="0">
                <a:solidFill>
                  <a:srgbClr val="263875"/>
                </a:solidFill>
              </a:rPr>
              <a:t>Some examples of water in stories:</a:t>
            </a:r>
          </a:p>
        </p:txBody>
      </p:sp>
      <p:sp>
        <p:nvSpPr>
          <p:cNvPr id="4" name="Subtitle 3">
            <a:extLst>
              <a:ext uri="{FF2B5EF4-FFF2-40B4-BE49-F238E27FC236}">
                <a16:creationId xmlns:a16="http://schemas.microsoft.com/office/drawing/2014/main" id="{C7E96229-D55B-F54E-B60E-2F2ED46B8818}"/>
              </a:ext>
            </a:extLst>
          </p:cNvPr>
          <p:cNvSpPr>
            <a:spLocks noGrp="1"/>
          </p:cNvSpPr>
          <p:nvPr>
            <p:ph idx="1"/>
          </p:nvPr>
        </p:nvSpPr>
        <p:spPr>
          <a:xfrm>
            <a:off x="629856" y="1455235"/>
            <a:ext cx="10515600" cy="4351338"/>
          </a:xfrm>
        </p:spPr>
        <p:txBody>
          <a:bodyPr>
            <a:normAutofit/>
          </a:bodyPr>
          <a:lstStyle/>
          <a:p>
            <a:endParaRPr lang="en-US" dirty="0"/>
          </a:p>
          <a:p>
            <a:pPr>
              <a:lnSpc>
                <a:spcPct val="100000"/>
              </a:lnSpc>
            </a:pPr>
            <a:r>
              <a:rPr lang="en-US" dirty="0"/>
              <a:t>People use water to drink, wash, throw over other people</a:t>
            </a:r>
          </a:p>
          <a:p>
            <a:pPr>
              <a:lnSpc>
                <a:spcPct val="100000"/>
              </a:lnSpc>
            </a:pPr>
            <a:r>
              <a:rPr lang="en-US" dirty="0"/>
              <a:t>Water is part of the environment / the settings and helps to describe locations, as in … </a:t>
            </a:r>
            <a:r>
              <a:rPr lang="en-US" i="1" dirty="0"/>
              <a:t>across the water …, … by the water … </a:t>
            </a:r>
          </a:p>
          <a:p>
            <a:pPr>
              <a:lnSpc>
                <a:spcPct val="100000"/>
              </a:lnSpc>
            </a:pPr>
            <a:r>
              <a:rPr lang="en-US" dirty="0"/>
              <a:t>There’s quite a bit of ‘falling</a:t>
            </a:r>
          </a:p>
          <a:p>
            <a:pPr marL="0" indent="0">
              <a:lnSpc>
                <a:spcPct val="100000"/>
              </a:lnSpc>
              <a:buNone/>
            </a:pPr>
            <a:r>
              <a:rPr lang="en-US" dirty="0"/>
              <a:t>    into the water’, too. </a:t>
            </a:r>
          </a:p>
          <a:p>
            <a:endParaRPr lang="en-US" dirty="0"/>
          </a:p>
        </p:txBody>
      </p:sp>
      <p:pic>
        <p:nvPicPr>
          <p:cNvPr id="7" name="Picture 6" descr="Table&#10;&#10;Description automatically generated with medium confidence">
            <a:extLst>
              <a:ext uri="{FF2B5EF4-FFF2-40B4-BE49-F238E27FC236}">
                <a16:creationId xmlns:a16="http://schemas.microsoft.com/office/drawing/2014/main" id="{98198DF2-F7F7-1F4A-A2F4-B60EEE5C83C8}"/>
              </a:ext>
            </a:extLst>
          </p:cNvPr>
          <p:cNvPicPr>
            <a:picLocks noChangeAspect="1"/>
          </p:cNvPicPr>
          <p:nvPr/>
        </p:nvPicPr>
        <p:blipFill>
          <a:blip r:embed="rId2"/>
          <a:stretch>
            <a:fillRect/>
          </a:stretch>
        </p:blipFill>
        <p:spPr>
          <a:xfrm>
            <a:off x="5192064" y="3878225"/>
            <a:ext cx="6667921" cy="2979775"/>
          </a:xfrm>
          <a:prstGeom prst="rect">
            <a:avLst/>
          </a:prstGeom>
        </p:spPr>
      </p:pic>
      <p:sp>
        <p:nvSpPr>
          <p:cNvPr id="8" name="Rectangle 7">
            <a:extLst>
              <a:ext uri="{FF2B5EF4-FFF2-40B4-BE49-F238E27FC236}">
                <a16:creationId xmlns:a16="http://schemas.microsoft.com/office/drawing/2014/main" id="{002193D3-74EC-D547-ADC6-6D1E5D09347C}"/>
              </a:ext>
            </a:extLst>
          </p:cNvPr>
          <p:cNvSpPr/>
          <p:nvPr/>
        </p:nvSpPr>
        <p:spPr>
          <a:xfrm>
            <a:off x="7488820" y="3819646"/>
            <a:ext cx="625033" cy="3038354"/>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1174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74AD7-B75A-F34D-A752-C8883138CFBC}"/>
              </a:ext>
            </a:extLst>
          </p:cNvPr>
          <p:cNvSpPr>
            <a:spLocks noGrp="1"/>
          </p:cNvSpPr>
          <p:nvPr>
            <p:ph type="title"/>
          </p:nvPr>
        </p:nvSpPr>
        <p:spPr/>
        <p:txBody>
          <a:bodyPr>
            <a:normAutofit/>
          </a:bodyPr>
          <a:lstStyle/>
          <a:p>
            <a:r>
              <a:rPr lang="en-US" b="1" dirty="0">
                <a:solidFill>
                  <a:srgbClr val="263875"/>
                </a:solidFill>
              </a:rPr>
              <a:t>Let’s think of stories!</a:t>
            </a:r>
          </a:p>
        </p:txBody>
      </p:sp>
      <p:sp>
        <p:nvSpPr>
          <p:cNvPr id="4" name="Subtitle 3">
            <a:extLst>
              <a:ext uri="{FF2B5EF4-FFF2-40B4-BE49-F238E27FC236}">
                <a16:creationId xmlns:a16="http://schemas.microsoft.com/office/drawing/2014/main" id="{C7E96229-D55B-F54E-B60E-2F2ED46B8818}"/>
              </a:ext>
            </a:extLst>
          </p:cNvPr>
          <p:cNvSpPr>
            <a:spLocks noGrp="1"/>
          </p:cNvSpPr>
          <p:nvPr>
            <p:ph idx="1"/>
          </p:nvPr>
        </p:nvSpPr>
        <p:spPr/>
        <p:txBody>
          <a:bodyPr>
            <a:normAutofit/>
          </a:bodyPr>
          <a:lstStyle/>
          <a:p>
            <a:pPr marL="514350" indent="-514350">
              <a:buAutoNum type="arabicParenR"/>
            </a:pPr>
            <a:r>
              <a:rPr lang="en-US" dirty="0"/>
              <a:t>Watch our video </a:t>
            </a:r>
            <a:r>
              <a:rPr lang="en-US" dirty="0">
                <a:hlinkClick r:id="rId2"/>
              </a:rPr>
              <a:t>https://youtu.be/GwzZsMbaM3g</a:t>
            </a:r>
            <a:r>
              <a:rPr lang="en-US" dirty="0"/>
              <a:t> </a:t>
            </a:r>
          </a:p>
          <a:p>
            <a:pPr marL="514350" indent="-514350">
              <a:buAutoNum type="arabicParenR"/>
            </a:pPr>
            <a:r>
              <a:rPr lang="en-US" dirty="0"/>
              <a:t>What does it mean if there is too much, too little, too polluted water? Can you imagine story lines that address these situations?</a:t>
            </a:r>
          </a:p>
          <a:p>
            <a:pPr marL="0" indent="0">
              <a:buNone/>
            </a:pPr>
            <a:r>
              <a:rPr lang="en-US" dirty="0"/>
              <a:t>2) Can you think of water stories across different genres?</a:t>
            </a:r>
          </a:p>
          <a:p>
            <a:pPr lvl="1"/>
            <a:r>
              <a:rPr lang="en-GB" dirty="0">
                <a:solidFill>
                  <a:srgbClr val="FF0000"/>
                </a:solidFill>
              </a:rPr>
              <a:t>Mystery and crime stories </a:t>
            </a:r>
            <a:r>
              <a:rPr lang="en-GB" dirty="0"/>
              <a:t>– Why is there too little water? Where does the water pollution come from? Who controls water?</a:t>
            </a:r>
          </a:p>
          <a:p>
            <a:pPr lvl="1"/>
            <a:r>
              <a:rPr lang="en-GB" dirty="0">
                <a:solidFill>
                  <a:srgbClr val="FF0000"/>
                </a:solidFill>
              </a:rPr>
              <a:t>Science fiction and dystopias </a:t>
            </a:r>
            <a:r>
              <a:rPr lang="en-GB" dirty="0"/>
              <a:t>– What inventions might shape the future of water?</a:t>
            </a:r>
          </a:p>
          <a:p>
            <a:pPr lvl="1"/>
            <a:r>
              <a:rPr lang="en-GB" dirty="0">
                <a:solidFill>
                  <a:srgbClr val="FF0000"/>
                </a:solidFill>
              </a:rPr>
              <a:t>Historical fiction </a:t>
            </a:r>
            <a:r>
              <a:rPr lang="en-GB" dirty="0"/>
              <a:t>– Are there water stories for the place you live? </a:t>
            </a:r>
          </a:p>
          <a:p>
            <a:pPr lvl="1"/>
            <a:r>
              <a:rPr lang="en-GB" dirty="0">
                <a:solidFill>
                  <a:srgbClr val="FF0000"/>
                </a:solidFill>
              </a:rPr>
              <a:t>Adventure stories </a:t>
            </a:r>
            <a:r>
              <a:rPr lang="en-GB" dirty="0"/>
              <a:t>– Can you think of explorers and their quests?</a:t>
            </a:r>
          </a:p>
          <a:p>
            <a:pPr marL="0" indent="0">
              <a:buNone/>
            </a:pPr>
            <a:endParaRPr lang="en-US" dirty="0"/>
          </a:p>
          <a:p>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15149037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74AD7-B75A-F34D-A752-C8883138CFBC}"/>
              </a:ext>
            </a:extLst>
          </p:cNvPr>
          <p:cNvSpPr>
            <a:spLocks noGrp="1"/>
          </p:cNvSpPr>
          <p:nvPr>
            <p:ph type="title"/>
          </p:nvPr>
        </p:nvSpPr>
        <p:spPr/>
        <p:txBody>
          <a:bodyPr>
            <a:normAutofit/>
          </a:bodyPr>
          <a:lstStyle/>
          <a:p>
            <a:r>
              <a:rPr lang="en-US" b="1" dirty="0">
                <a:solidFill>
                  <a:srgbClr val="263875"/>
                </a:solidFill>
              </a:rPr>
              <a:t>What does a story need? </a:t>
            </a:r>
          </a:p>
        </p:txBody>
      </p:sp>
      <p:sp>
        <p:nvSpPr>
          <p:cNvPr id="4" name="Subtitle 3">
            <a:extLst>
              <a:ext uri="{FF2B5EF4-FFF2-40B4-BE49-F238E27FC236}">
                <a16:creationId xmlns:a16="http://schemas.microsoft.com/office/drawing/2014/main" id="{C7E96229-D55B-F54E-B60E-2F2ED46B8818}"/>
              </a:ext>
            </a:extLst>
          </p:cNvPr>
          <p:cNvSpPr>
            <a:spLocks noGrp="1"/>
          </p:cNvSpPr>
          <p:nvPr>
            <p:ph idx="1"/>
          </p:nvPr>
        </p:nvSpPr>
        <p:spPr>
          <a:xfrm>
            <a:off x="838200" y="1208314"/>
            <a:ext cx="10515600" cy="4968649"/>
          </a:xfrm>
        </p:spPr>
        <p:txBody>
          <a:bodyPr>
            <a:normAutofit lnSpcReduction="10000"/>
          </a:bodyPr>
          <a:lstStyle/>
          <a:p>
            <a:pPr marL="0" indent="0">
              <a:buNone/>
            </a:pPr>
            <a:endParaRPr lang="en-US" dirty="0"/>
          </a:p>
          <a:p>
            <a:r>
              <a:rPr lang="en-US" dirty="0"/>
              <a:t>A story is a sequence of events with people (or animals or other actors) who do things and experience the events of the story. </a:t>
            </a:r>
          </a:p>
          <a:p>
            <a:r>
              <a:rPr lang="en-US" dirty="0"/>
              <a:t>There are culturally shaped patterns of how stories can unfold. Very common is the ‘problem-solution’ pattern. It has these elements:</a:t>
            </a:r>
          </a:p>
          <a:p>
            <a:pPr marL="514350" indent="-514350">
              <a:buAutoNum type="arabicPeriod"/>
            </a:pPr>
            <a:r>
              <a:rPr lang="en-US" dirty="0">
                <a:solidFill>
                  <a:srgbClr val="FF0000"/>
                </a:solidFill>
              </a:rPr>
              <a:t>Situation</a:t>
            </a:r>
            <a:r>
              <a:rPr lang="en-US" dirty="0"/>
              <a:t>: Sets the scene, introduces characters</a:t>
            </a:r>
          </a:p>
          <a:p>
            <a:pPr marL="514350" indent="-514350">
              <a:buAutoNum type="arabicPeriod"/>
            </a:pPr>
            <a:r>
              <a:rPr lang="en-US" dirty="0">
                <a:solidFill>
                  <a:srgbClr val="FF0000"/>
                </a:solidFill>
              </a:rPr>
              <a:t>Problem</a:t>
            </a:r>
            <a:r>
              <a:rPr lang="en-US" dirty="0"/>
              <a:t>: Within the situation there is a problem that requires a response</a:t>
            </a:r>
          </a:p>
          <a:p>
            <a:pPr marL="514350" indent="-514350">
              <a:buAutoNum type="arabicPeriod"/>
            </a:pPr>
            <a:r>
              <a:rPr lang="en-US" dirty="0">
                <a:solidFill>
                  <a:srgbClr val="FF0000"/>
                </a:solidFill>
              </a:rPr>
              <a:t>Response / solution</a:t>
            </a:r>
            <a:r>
              <a:rPr lang="en-US" dirty="0"/>
              <a:t>: What’s done to tackle the problem? </a:t>
            </a:r>
          </a:p>
          <a:p>
            <a:pPr marL="514350" indent="-514350">
              <a:buAutoNum type="arabicPeriod"/>
            </a:pPr>
            <a:r>
              <a:rPr lang="en-US" dirty="0">
                <a:solidFill>
                  <a:srgbClr val="FF0000"/>
                </a:solidFill>
              </a:rPr>
              <a:t>Result / evaluation</a:t>
            </a:r>
            <a:r>
              <a:rPr lang="en-US" dirty="0"/>
              <a:t>:  Is the problem solved? How does the story come to an end? </a:t>
            </a:r>
          </a:p>
          <a:p>
            <a:pPr marL="514350" indent="-514350">
              <a:buAutoNum type="arabicPeriod"/>
            </a:pP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34350995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74AD7-B75A-F34D-A752-C8883138CFBC}"/>
              </a:ext>
            </a:extLst>
          </p:cNvPr>
          <p:cNvSpPr>
            <a:spLocks noGrp="1"/>
          </p:cNvSpPr>
          <p:nvPr>
            <p:ph type="title"/>
          </p:nvPr>
        </p:nvSpPr>
        <p:spPr/>
        <p:txBody>
          <a:bodyPr>
            <a:normAutofit/>
          </a:bodyPr>
          <a:lstStyle/>
          <a:p>
            <a:r>
              <a:rPr lang="en-US" b="1" dirty="0">
                <a:solidFill>
                  <a:srgbClr val="263875"/>
                </a:solidFill>
              </a:rPr>
              <a:t>Planning your story </a:t>
            </a:r>
          </a:p>
        </p:txBody>
      </p:sp>
      <p:sp>
        <p:nvSpPr>
          <p:cNvPr id="4" name="Subtitle 3">
            <a:extLst>
              <a:ext uri="{FF2B5EF4-FFF2-40B4-BE49-F238E27FC236}">
                <a16:creationId xmlns:a16="http://schemas.microsoft.com/office/drawing/2014/main" id="{C7E96229-D55B-F54E-B60E-2F2ED46B8818}"/>
              </a:ext>
            </a:extLst>
          </p:cNvPr>
          <p:cNvSpPr>
            <a:spLocks noGrp="1"/>
          </p:cNvSpPr>
          <p:nvPr>
            <p:ph idx="1"/>
          </p:nvPr>
        </p:nvSpPr>
        <p:spPr>
          <a:xfrm>
            <a:off x="838200" y="1208314"/>
            <a:ext cx="10515600" cy="4968649"/>
          </a:xfrm>
        </p:spPr>
        <p:txBody>
          <a:bodyPr>
            <a:normAutofit/>
          </a:bodyPr>
          <a:lstStyle/>
          <a:p>
            <a:pPr marL="0" indent="0">
              <a:buNone/>
            </a:pPr>
            <a:endParaRPr lang="en-US" dirty="0"/>
          </a:p>
          <a:p>
            <a:pPr marL="514350" indent="-514350">
              <a:buAutoNum type="arabicPeriod"/>
            </a:pPr>
            <a:r>
              <a:rPr lang="en-US" dirty="0"/>
              <a:t>Situation: </a:t>
            </a:r>
          </a:p>
          <a:p>
            <a:pPr marL="514350" indent="-514350">
              <a:buAutoNum type="arabicPeriod"/>
            </a:pPr>
            <a:r>
              <a:rPr lang="en-US" dirty="0"/>
              <a:t>Problem:  </a:t>
            </a:r>
          </a:p>
          <a:p>
            <a:pPr marL="514350" indent="-514350">
              <a:buAutoNum type="arabicPeriod"/>
            </a:pPr>
            <a:r>
              <a:rPr lang="en-US" dirty="0"/>
              <a:t>Response / solution:</a:t>
            </a:r>
          </a:p>
          <a:p>
            <a:pPr marL="514350" indent="-514350">
              <a:buAutoNum type="arabicPeriod"/>
            </a:pPr>
            <a:r>
              <a:rPr lang="en-US" dirty="0"/>
              <a:t>Result / evaluation:</a:t>
            </a:r>
          </a:p>
          <a:p>
            <a:pPr marL="514350" indent="-514350">
              <a:buAutoNum type="arabicPeriod"/>
            </a:pPr>
            <a:r>
              <a:rPr lang="en-US" dirty="0"/>
              <a:t>Don’t forget to add a title for your story! </a:t>
            </a:r>
          </a:p>
          <a:p>
            <a:pPr marL="514350" indent="-514350">
              <a:buAutoNum type="arabicPeriod"/>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6829117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47C35-8C2A-3641-B865-4FFBE61B1FC0}"/>
              </a:ext>
            </a:extLst>
          </p:cNvPr>
          <p:cNvSpPr>
            <a:spLocks noGrp="1"/>
          </p:cNvSpPr>
          <p:nvPr>
            <p:ph type="title"/>
          </p:nvPr>
        </p:nvSpPr>
        <p:spPr>
          <a:xfrm>
            <a:off x="4965430" y="629268"/>
            <a:ext cx="6586491" cy="1286160"/>
          </a:xfrm>
        </p:spPr>
        <p:txBody>
          <a:bodyPr anchor="b">
            <a:normAutofit/>
          </a:bodyPr>
          <a:lstStyle/>
          <a:p>
            <a:r>
              <a:rPr lang="en-US" sz="4100" b="1" dirty="0">
                <a:solidFill>
                  <a:srgbClr val="263875"/>
                </a:solidFill>
              </a:rPr>
              <a:t>Getting inspiration from a professional writer </a:t>
            </a:r>
            <a:endParaRPr lang="en-US" sz="4100" dirty="0">
              <a:solidFill>
                <a:srgbClr val="263875"/>
              </a:solidFill>
            </a:endParaRPr>
          </a:p>
        </p:txBody>
      </p:sp>
      <p:sp>
        <p:nvSpPr>
          <p:cNvPr id="10" name="Content Placeholder 9">
            <a:extLst>
              <a:ext uri="{FF2B5EF4-FFF2-40B4-BE49-F238E27FC236}">
                <a16:creationId xmlns:a16="http://schemas.microsoft.com/office/drawing/2014/main" id="{B6A2A760-C0E0-43DF-9A78-A8741DD965BA}"/>
              </a:ext>
            </a:extLst>
          </p:cNvPr>
          <p:cNvSpPr>
            <a:spLocks noGrp="1"/>
          </p:cNvSpPr>
          <p:nvPr>
            <p:ph idx="1"/>
          </p:nvPr>
        </p:nvSpPr>
        <p:spPr>
          <a:xfrm>
            <a:off x="4965431" y="2438400"/>
            <a:ext cx="6586489" cy="3785419"/>
          </a:xfrm>
        </p:spPr>
        <p:txBody>
          <a:bodyPr>
            <a:noAutofit/>
          </a:bodyPr>
          <a:lstStyle/>
          <a:p>
            <a:pPr marL="0" indent="0">
              <a:buNone/>
            </a:pPr>
            <a:r>
              <a:rPr lang="en-GB" sz="1800" dirty="0"/>
              <a:t>Bestselling author Sita Brahmachari will be sharing short inspirations over the coming weeks. </a:t>
            </a:r>
          </a:p>
          <a:p>
            <a:pPr marL="0" indent="0">
              <a:buNone/>
            </a:pPr>
            <a:r>
              <a:rPr lang="en-GB" sz="1800" dirty="0">
                <a:solidFill>
                  <a:srgbClr val="263875"/>
                </a:solidFill>
              </a:rPr>
              <a:t>Check out the Water Stories webpage regularly</a:t>
            </a:r>
            <a:r>
              <a:rPr lang="en-GB" sz="1800" dirty="0"/>
              <a:t>! </a:t>
            </a:r>
          </a:p>
          <a:p>
            <a:pPr marL="0" indent="0">
              <a:buNone/>
            </a:pPr>
            <a:r>
              <a:rPr lang="en-GB" sz="1800" dirty="0"/>
              <a:t>Sita is passionate about championing inclusiveness, was the 2015 </a:t>
            </a:r>
            <a:r>
              <a:rPr lang="en-GB" sz="1800" dirty="0" err="1"/>
              <a:t>Booktrust</a:t>
            </a:r>
            <a:r>
              <a:rPr lang="en-GB" sz="1800" dirty="0"/>
              <a:t> Writer in Residence and recipient of an honour from the International Board of Books for Young People. She’s the current Writer in Residence at Islington Centre for Refugees and Migrants, as well as an Amnesty International ambassador. </a:t>
            </a:r>
            <a:endParaRPr lang="en-US" sz="1800" dirty="0"/>
          </a:p>
          <a:p>
            <a:pPr marL="0" indent="0">
              <a:buNone/>
            </a:pPr>
            <a:r>
              <a:rPr lang="en-US" sz="1800" dirty="0"/>
              <a:t>Among her books are the World Book Day title </a:t>
            </a:r>
            <a:r>
              <a:rPr lang="en-US" sz="1800" i="1" dirty="0"/>
              <a:t>The River Whale </a:t>
            </a:r>
            <a:r>
              <a:rPr lang="en-US" sz="1800" dirty="0"/>
              <a:t>and </a:t>
            </a:r>
            <a:r>
              <a:rPr lang="en-US" sz="1800" i="1" dirty="0"/>
              <a:t>Where the River Runs Gold. </a:t>
            </a:r>
          </a:p>
          <a:p>
            <a:pPr marL="0" indent="0">
              <a:buNone/>
            </a:pPr>
            <a:r>
              <a:rPr lang="en-US" sz="1800" dirty="0"/>
              <a:t>Sita will be head judge on the panel who will choose the winner of the competition. </a:t>
            </a:r>
          </a:p>
        </p:txBody>
      </p:sp>
      <p:pic>
        <p:nvPicPr>
          <p:cNvPr id="6" name="Content Placeholder 5" descr="A person sitting at a table&#10;&#10;Description automatically generated with medium confidence">
            <a:extLst>
              <a:ext uri="{FF2B5EF4-FFF2-40B4-BE49-F238E27FC236}">
                <a16:creationId xmlns:a16="http://schemas.microsoft.com/office/drawing/2014/main" id="{AFCCA201-8778-B144-87A7-5DE142937171}"/>
              </a:ext>
            </a:extLst>
          </p:cNvPr>
          <p:cNvPicPr>
            <a:picLocks noChangeAspect="1"/>
          </p:cNvPicPr>
          <p:nvPr/>
        </p:nvPicPr>
        <p:blipFill rotWithShape="1">
          <a:blip r:embed="rId2"/>
          <a:srcRect r="2" b="1250"/>
          <a:stretch/>
        </p:blipFill>
        <p:spPr>
          <a:xfrm>
            <a:off x="20" y="10"/>
            <a:ext cx="4635571" cy="6857990"/>
          </a:xfrm>
          <a:prstGeom prst="rect">
            <a:avLst/>
          </a:prstGeom>
          <a:effectLst/>
        </p:spPr>
      </p:pic>
      <p:cxnSp>
        <p:nvCxnSpPr>
          <p:cNvPr id="13" name="Straight Connector 12">
            <a:extLst>
              <a:ext uri="{FF2B5EF4-FFF2-40B4-BE49-F238E27FC236}">
                <a16:creationId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B593C"/>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4D3C9743-B9F7-7D43-961A-492D445F7CE3}"/>
              </a:ext>
            </a:extLst>
          </p:cNvPr>
          <p:cNvSpPr>
            <a:spLocks noGrp="1"/>
          </p:cNvSpPr>
          <p:nvPr>
            <p:ph type="sldNum" sz="quarter" idx="12"/>
          </p:nvPr>
        </p:nvSpPr>
        <p:spPr>
          <a:xfrm>
            <a:off x="10167042" y="6356350"/>
            <a:ext cx="1186758" cy="365125"/>
          </a:xfrm>
        </p:spPr>
        <p:txBody>
          <a:bodyPr>
            <a:normAutofit/>
          </a:bodyPr>
          <a:lstStyle/>
          <a:p>
            <a:pPr>
              <a:spcAft>
                <a:spcPts val="600"/>
              </a:spcAft>
            </a:pPr>
            <a:fld id="{2D3E17AD-A05A-074F-BF0C-76606A4E885D}" type="slidenum">
              <a:rPr lang="en-US" smtClean="0"/>
              <a:pPr>
                <a:spcAft>
                  <a:spcPts val="600"/>
                </a:spcAft>
              </a:pPr>
              <a:t>14</a:t>
            </a:fld>
            <a:endParaRPr lang="en-US"/>
          </a:p>
        </p:txBody>
      </p:sp>
    </p:spTree>
    <p:extLst>
      <p:ext uri="{BB962C8B-B14F-4D97-AF65-F5344CB8AC3E}">
        <p14:creationId xmlns:p14="http://schemas.microsoft.com/office/powerpoint/2010/main" val="3052205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87F60D-3B9B-F64D-A7F2-711A5739EDD8}"/>
              </a:ext>
            </a:extLst>
          </p:cNvPr>
          <p:cNvPicPr>
            <a:picLocks noChangeAspect="1"/>
          </p:cNvPicPr>
          <p:nvPr/>
        </p:nvPicPr>
        <p:blipFill>
          <a:blip r:embed="rId2"/>
          <a:stretch>
            <a:fillRect/>
          </a:stretch>
        </p:blipFill>
        <p:spPr>
          <a:xfrm>
            <a:off x="10372725" y="5123227"/>
            <a:ext cx="1600200" cy="1600200"/>
          </a:xfrm>
          <a:prstGeom prst="rect">
            <a:avLst/>
          </a:prstGeom>
        </p:spPr>
      </p:pic>
      <p:pic>
        <p:nvPicPr>
          <p:cNvPr id="3" name="Picture 2" descr="A picture containing text, electronics, display, sign&#10;&#10;Description automatically generated">
            <a:extLst>
              <a:ext uri="{FF2B5EF4-FFF2-40B4-BE49-F238E27FC236}">
                <a16:creationId xmlns:a16="http://schemas.microsoft.com/office/drawing/2014/main" id="{AD593A00-8297-2842-9651-D7C06A66C593}"/>
              </a:ext>
            </a:extLst>
          </p:cNvPr>
          <p:cNvPicPr>
            <a:picLocks noChangeAspect="1"/>
          </p:cNvPicPr>
          <p:nvPr/>
        </p:nvPicPr>
        <p:blipFill>
          <a:blip r:embed="rId3"/>
          <a:stretch>
            <a:fillRect/>
          </a:stretch>
        </p:blipFill>
        <p:spPr>
          <a:xfrm>
            <a:off x="397798" y="5257800"/>
            <a:ext cx="1991577" cy="1355035"/>
          </a:xfrm>
          <a:prstGeom prst="rect">
            <a:avLst/>
          </a:prstGeom>
        </p:spPr>
      </p:pic>
      <p:sp>
        <p:nvSpPr>
          <p:cNvPr id="2" name="Title 1">
            <a:extLst>
              <a:ext uri="{FF2B5EF4-FFF2-40B4-BE49-F238E27FC236}">
                <a16:creationId xmlns:a16="http://schemas.microsoft.com/office/drawing/2014/main" id="{86E74AD7-B75A-F34D-A752-C8883138CFBC}"/>
              </a:ext>
            </a:extLst>
          </p:cNvPr>
          <p:cNvSpPr>
            <a:spLocks noGrp="1"/>
          </p:cNvSpPr>
          <p:nvPr>
            <p:ph type="title"/>
          </p:nvPr>
        </p:nvSpPr>
        <p:spPr/>
        <p:txBody>
          <a:bodyPr/>
          <a:lstStyle/>
          <a:p>
            <a:r>
              <a:rPr lang="en-US" b="1" dirty="0">
                <a:solidFill>
                  <a:srgbClr val="263875"/>
                </a:solidFill>
              </a:rPr>
              <a:t>Key competition information: </a:t>
            </a:r>
          </a:p>
        </p:txBody>
      </p:sp>
      <p:sp>
        <p:nvSpPr>
          <p:cNvPr id="4" name="Subtitle 3">
            <a:extLst>
              <a:ext uri="{FF2B5EF4-FFF2-40B4-BE49-F238E27FC236}">
                <a16:creationId xmlns:a16="http://schemas.microsoft.com/office/drawing/2014/main" id="{C7E96229-D55B-F54E-B60E-2F2ED46B8818}"/>
              </a:ext>
            </a:extLst>
          </p:cNvPr>
          <p:cNvSpPr>
            <a:spLocks noGrp="1"/>
          </p:cNvSpPr>
          <p:nvPr>
            <p:ph idx="1"/>
          </p:nvPr>
        </p:nvSpPr>
        <p:spPr>
          <a:xfrm>
            <a:off x="838200" y="1583979"/>
            <a:ext cx="11134724" cy="4351338"/>
          </a:xfrm>
        </p:spPr>
        <p:txBody>
          <a:bodyPr>
            <a:normAutofit/>
          </a:bodyPr>
          <a:lstStyle/>
          <a:p>
            <a:r>
              <a:rPr lang="en-GB" sz="2400" dirty="0"/>
              <a:t>Deadline for submission of the story: Monday 29</a:t>
            </a:r>
            <a:r>
              <a:rPr lang="en-GB" sz="2400" baseline="30000" dirty="0"/>
              <a:t>th</a:t>
            </a:r>
            <a:r>
              <a:rPr lang="en-GB" sz="2400" dirty="0"/>
              <a:t> November</a:t>
            </a:r>
          </a:p>
          <a:p>
            <a:r>
              <a:rPr lang="en-GB" sz="2400" dirty="0"/>
              <a:t>Winners will be announced: </a:t>
            </a:r>
            <a:r>
              <a:rPr lang="en-GB" sz="2400" dirty="0" smtClean="0"/>
              <a:t>January 2022</a:t>
            </a:r>
            <a:endParaRPr lang="en-GB" sz="2400" dirty="0" smtClean="0"/>
          </a:p>
          <a:p>
            <a:r>
              <a:rPr lang="en-GB" sz="2400" dirty="0" smtClean="0"/>
              <a:t>Story </a:t>
            </a:r>
            <a:r>
              <a:rPr lang="en-GB" sz="2400" dirty="0"/>
              <a:t>length: 500 - 750 words</a:t>
            </a:r>
          </a:p>
          <a:p>
            <a:r>
              <a:rPr lang="en-GB" sz="2400" dirty="0"/>
              <a:t>The competition is open to participants aged 9 to 14 years old from across the UK</a:t>
            </a:r>
          </a:p>
          <a:p>
            <a:r>
              <a:rPr lang="en-GB" sz="2400" dirty="0"/>
              <a:t>Open to individual and school submissions, but each writer can only take part </a:t>
            </a:r>
            <a:r>
              <a:rPr lang="en-GB" sz="2400" b="1" dirty="0"/>
              <a:t>once</a:t>
            </a:r>
            <a:endParaRPr lang="en-GB" sz="2400" dirty="0"/>
          </a:p>
          <a:p>
            <a:r>
              <a:rPr lang="en-GB" sz="2400" dirty="0"/>
              <a:t>Please submit via the online submission form, it will open on the webpage later in September</a:t>
            </a:r>
          </a:p>
          <a:p>
            <a:r>
              <a:rPr lang="en-GB" sz="2400" dirty="0"/>
              <a:t>Also check the webpage for information on judging criteria </a:t>
            </a:r>
            <a:endParaRPr lang="en-US" dirty="0"/>
          </a:p>
        </p:txBody>
      </p:sp>
    </p:spTree>
    <p:extLst>
      <p:ext uri="{BB962C8B-B14F-4D97-AF65-F5344CB8AC3E}">
        <p14:creationId xmlns:p14="http://schemas.microsoft.com/office/powerpoint/2010/main" val="3376897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9E43A1E8-400E-C340-8693-56437FB63587}"/>
              </a:ext>
            </a:extLst>
          </p:cNvPr>
          <p:cNvPicPr>
            <a:picLocks noChangeAspect="1"/>
          </p:cNvPicPr>
          <p:nvPr/>
        </p:nvPicPr>
        <p:blipFill>
          <a:blip r:embed="rId2"/>
          <a:stretch>
            <a:fillRect/>
          </a:stretch>
        </p:blipFill>
        <p:spPr>
          <a:xfrm rot="10800000" flipV="1">
            <a:off x="7812929" y="0"/>
            <a:ext cx="4379071" cy="3546764"/>
          </a:xfrm>
          <a:prstGeom prst="rect">
            <a:avLst/>
          </a:prstGeom>
        </p:spPr>
      </p:pic>
      <p:pic>
        <p:nvPicPr>
          <p:cNvPr id="5" name="Picture 4">
            <a:extLst>
              <a:ext uri="{FF2B5EF4-FFF2-40B4-BE49-F238E27FC236}">
                <a16:creationId xmlns:a16="http://schemas.microsoft.com/office/drawing/2014/main" id="{9F87F60D-3B9B-F64D-A7F2-711A5739EDD8}"/>
              </a:ext>
            </a:extLst>
          </p:cNvPr>
          <p:cNvPicPr>
            <a:picLocks noChangeAspect="1"/>
          </p:cNvPicPr>
          <p:nvPr/>
        </p:nvPicPr>
        <p:blipFill>
          <a:blip r:embed="rId3"/>
          <a:stretch>
            <a:fillRect/>
          </a:stretch>
        </p:blipFill>
        <p:spPr>
          <a:xfrm>
            <a:off x="10372725" y="5123227"/>
            <a:ext cx="1600200" cy="1600200"/>
          </a:xfrm>
          <a:prstGeom prst="rect">
            <a:avLst/>
          </a:prstGeom>
        </p:spPr>
      </p:pic>
      <p:sp>
        <p:nvSpPr>
          <p:cNvPr id="6" name="TextBox 5">
            <a:extLst>
              <a:ext uri="{FF2B5EF4-FFF2-40B4-BE49-F238E27FC236}">
                <a16:creationId xmlns:a16="http://schemas.microsoft.com/office/drawing/2014/main" id="{1C4AF4B2-1A9E-6C4F-809A-DA65D8F59A4D}"/>
              </a:ext>
            </a:extLst>
          </p:cNvPr>
          <p:cNvSpPr txBox="1"/>
          <p:nvPr/>
        </p:nvSpPr>
        <p:spPr>
          <a:xfrm>
            <a:off x="8301917" y="134573"/>
            <a:ext cx="4141616" cy="1569660"/>
          </a:xfrm>
          <a:prstGeom prst="rect">
            <a:avLst/>
          </a:prstGeom>
          <a:noFill/>
        </p:spPr>
        <p:txBody>
          <a:bodyPr wrap="square" rtlCol="0">
            <a:spAutoFit/>
          </a:bodyPr>
          <a:lstStyle/>
          <a:p>
            <a:pPr algn="ctr"/>
            <a:r>
              <a:rPr lang="en-US" sz="4800" dirty="0">
                <a:solidFill>
                  <a:srgbClr val="263875"/>
                </a:solidFill>
                <a:latin typeface="Londrina Solid" pitchFamily="2" charset="77"/>
              </a:rPr>
              <a:t>Story Writing </a:t>
            </a:r>
            <a:br>
              <a:rPr lang="en-US" sz="4800" dirty="0">
                <a:solidFill>
                  <a:srgbClr val="263875"/>
                </a:solidFill>
                <a:latin typeface="Londrina Solid" pitchFamily="2" charset="77"/>
              </a:rPr>
            </a:br>
            <a:r>
              <a:rPr lang="en-US" sz="4800" dirty="0">
                <a:solidFill>
                  <a:srgbClr val="263875"/>
                </a:solidFill>
                <a:latin typeface="Londrina Solid" pitchFamily="2" charset="77"/>
              </a:rPr>
              <a:t>Competition</a:t>
            </a:r>
          </a:p>
        </p:txBody>
      </p:sp>
      <p:pic>
        <p:nvPicPr>
          <p:cNvPr id="3" name="Picture 2" descr="A picture containing text, electronics, display, sign&#10;&#10;Description automatically generated">
            <a:extLst>
              <a:ext uri="{FF2B5EF4-FFF2-40B4-BE49-F238E27FC236}">
                <a16:creationId xmlns:a16="http://schemas.microsoft.com/office/drawing/2014/main" id="{AD593A00-8297-2842-9651-D7C06A66C593}"/>
              </a:ext>
            </a:extLst>
          </p:cNvPr>
          <p:cNvPicPr>
            <a:picLocks noChangeAspect="1"/>
          </p:cNvPicPr>
          <p:nvPr/>
        </p:nvPicPr>
        <p:blipFill>
          <a:blip r:embed="rId4"/>
          <a:stretch>
            <a:fillRect/>
          </a:stretch>
        </p:blipFill>
        <p:spPr>
          <a:xfrm>
            <a:off x="397798" y="5257800"/>
            <a:ext cx="1991577" cy="1355035"/>
          </a:xfrm>
          <a:prstGeom prst="rect">
            <a:avLst/>
          </a:prstGeom>
        </p:spPr>
      </p:pic>
      <p:sp>
        <p:nvSpPr>
          <p:cNvPr id="2" name="Title 1">
            <a:extLst>
              <a:ext uri="{FF2B5EF4-FFF2-40B4-BE49-F238E27FC236}">
                <a16:creationId xmlns:a16="http://schemas.microsoft.com/office/drawing/2014/main" id="{86E74AD7-B75A-F34D-A752-C8883138CFBC}"/>
              </a:ext>
            </a:extLst>
          </p:cNvPr>
          <p:cNvSpPr>
            <a:spLocks noGrp="1"/>
          </p:cNvSpPr>
          <p:nvPr>
            <p:ph type="ctrTitle"/>
          </p:nvPr>
        </p:nvSpPr>
        <p:spPr>
          <a:xfrm>
            <a:off x="1228725" y="2352965"/>
            <a:ext cx="9144000" cy="2387600"/>
          </a:xfrm>
        </p:spPr>
        <p:txBody>
          <a:bodyPr>
            <a:normAutofit/>
          </a:bodyPr>
          <a:lstStyle/>
          <a:p>
            <a:r>
              <a:rPr lang="en-US" sz="2800" b="1" dirty="0">
                <a:solidFill>
                  <a:srgbClr val="263875"/>
                </a:solidFill>
              </a:rPr>
              <a:t>For more visit </a:t>
            </a:r>
            <a:br>
              <a:rPr lang="en-US" sz="2800" b="1" dirty="0">
                <a:solidFill>
                  <a:srgbClr val="263875"/>
                </a:solidFill>
              </a:rPr>
            </a:br>
            <a:r>
              <a:rPr lang="en-US" sz="2800" b="1" dirty="0">
                <a:solidFill>
                  <a:srgbClr val="263875"/>
                </a:solidFill>
              </a:rPr>
              <a:t/>
            </a:r>
            <a:br>
              <a:rPr lang="en-US" sz="2800" b="1" dirty="0">
                <a:solidFill>
                  <a:srgbClr val="263875"/>
                </a:solidFill>
              </a:rPr>
            </a:br>
            <a:r>
              <a:rPr lang="en-US" sz="2800" b="1" dirty="0">
                <a:solidFill>
                  <a:srgbClr val="263875"/>
                </a:solidFill>
                <a:hlinkClick r:id="rId5"/>
              </a:rPr>
              <a:t>https://literacytrust.org.uk/water-stories</a:t>
            </a:r>
            <a:r>
              <a:rPr lang="en-US" sz="2800" b="1" dirty="0">
                <a:solidFill>
                  <a:srgbClr val="263875"/>
                </a:solidFill>
              </a:rPr>
              <a:t/>
            </a:r>
            <a:br>
              <a:rPr lang="en-US" sz="2800" b="1" dirty="0">
                <a:solidFill>
                  <a:srgbClr val="263875"/>
                </a:solidFill>
              </a:rPr>
            </a:br>
            <a:endParaRPr lang="en-US" sz="2800" b="1" dirty="0">
              <a:solidFill>
                <a:srgbClr val="263875"/>
              </a:solidFill>
            </a:endParaRPr>
          </a:p>
        </p:txBody>
      </p:sp>
    </p:spTree>
    <p:extLst>
      <p:ext uri="{BB962C8B-B14F-4D97-AF65-F5344CB8AC3E}">
        <p14:creationId xmlns:p14="http://schemas.microsoft.com/office/powerpoint/2010/main" val="42401260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87F60D-3B9B-F64D-A7F2-711A5739EDD8}"/>
              </a:ext>
            </a:extLst>
          </p:cNvPr>
          <p:cNvPicPr>
            <a:picLocks noChangeAspect="1"/>
          </p:cNvPicPr>
          <p:nvPr/>
        </p:nvPicPr>
        <p:blipFill>
          <a:blip r:embed="rId2"/>
          <a:stretch>
            <a:fillRect/>
          </a:stretch>
        </p:blipFill>
        <p:spPr>
          <a:xfrm>
            <a:off x="10372725" y="5123227"/>
            <a:ext cx="1600200" cy="1600200"/>
          </a:xfrm>
          <a:prstGeom prst="rect">
            <a:avLst/>
          </a:prstGeom>
        </p:spPr>
      </p:pic>
      <p:pic>
        <p:nvPicPr>
          <p:cNvPr id="3" name="Picture 2" descr="A picture containing text, electronics, display, sign&#10;&#10;Description automatically generated">
            <a:extLst>
              <a:ext uri="{FF2B5EF4-FFF2-40B4-BE49-F238E27FC236}">
                <a16:creationId xmlns:a16="http://schemas.microsoft.com/office/drawing/2014/main" id="{AD593A00-8297-2842-9651-D7C06A66C593}"/>
              </a:ext>
            </a:extLst>
          </p:cNvPr>
          <p:cNvPicPr>
            <a:picLocks noChangeAspect="1"/>
          </p:cNvPicPr>
          <p:nvPr/>
        </p:nvPicPr>
        <p:blipFill>
          <a:blip r:embed="rId3"/>
          <a:stretch>
            <a:fillRect/>
          </a:stretch>
        </p:blipFill>
        <p:spPr>
          <a:xfrm>
            <a:off x="397798" y="5257800"/>
            <a:ext cx="1991577" cy="1355035"/>
          </a:xfrm>
          <a:prstGeom prst="rect">
            <a:avLst/>
          </a:prstGeom>
        </p:spPr>
      </p:pic>
      <p:sp>
        <p:nvSpPr>
          <p:cNvPr id="2" name="Title 1">
            <a:extLst>
              <a:ext uri="{FF2B5EF4-FFF2-40B4-BE49-F238E27FC236}">
                <a16:creationId xmlns:a16="http://schemas.microsoft.com/office/drawing/2014/main" id="{86E74AD7-B75A-F34D-A752-C8883138CFBC}"/>
              </a:ext>
            </a:extLst>
          </p:cNvPr>
          <p:cNvSpPr>
            <a:spLocks noGrp="1"/>
          </p:cNvSpPr>
          <p:nvPr>
            <p:ph type="title"/>
          </p:nvPr>
        </p:nvSpPr>
        <p:spPr/>
        <p:txBody>
          <a:bodyPr/>
          <a:lstStyle/>
          <a:p>
            <a:r>
              <a:rPr lang="en-US" b="1" dirty="0">
                <a:solidFill>
                  <a:srgbClr val="263875"/>
                </a:solidFill>
              </a:rPr>
              <a:t>What are stories for? </a:t>
            </a:r>
          </a:p>
        </p:txBody>
      </p:sp>
      <p:sp>
        <p:nvSpPr>
          <p:cNvPr id="4" name="Subtitle 3">
            <a:extLst>
              <a:ext uri="{FF2B5EF4-FFF2-40B4-BE49-F238E27FC236}">
                <a16:creationId xmlns:a16="http://schemas.microsoft.com/office/drawing/2014/main" id="{C7E96229-D55B-F54E-B60E-2F2ED46B8818}"/>
              </a:ext>
            </a:extLst>
          </p:cNvPr>
          <p:cNvSpPr>
            <a:spLocks noGrp="1"/>
          </p:cNvSpPr>
          <p:nvPr>
            <p:ph idx="1"/>
          </p:nvPr>
        </p:nvSpPr>
        <p:spPr/>
        <p:txBody>
          <a:bodyPr>
            <a:normAutofit/>
          </a:bodyPr>
          <a:lstStyle/>
          <a:p>
            <a:r>
              <a:rPr lang="en-US" dirty="0"/>
              <a:t>Telling a story is a way of understanding the world. </a:t>
            </a:r>
          </a:p>
          <a:p>
            <a:r>
              <a:rPr lang="en-US" dirty="0"/>
              <a:t>Stories help us make sense of the world. </a:t>
            </a:r>
          </a:p>
          <a:p>
            <a:r>
              <a:rPr lang="en-US" dirty="0"/>
              <a:t>Stories can change the world. </a:t>
            </a:r>
          </a:p>
          <a:p>
            <a:pPr marL="0" indent="0">
              <a:buNone/>
            </a:pPr>
            <a:endParaRPr lang="en-US" dirty="0"/>
          </a:p>
          <a:p>
            <a:pPr marL="0" indent="0">
              <a:buNone/>
            </a:pPr>
            <a:r>
              <a:rPr lang="en-US" dirty="0"/>
              <a:t>Here is a short video on the power of stories:</a:t>
            </a:r>
          </a:p>
          <a:p>
            <a:pPr marL="0" indent="0">
              <a:buNone/>
            </a:pPr>
            <a:r>
              <a:rPr lang="en-US" sz="2400" dirty="0">
                <a:hlinkClick r:id="rId4"/>
              </a:rPr>
              <a:t>https://www.bbc.co.uk/ideas/videos/how-stories-shape-our-minds/p07h9t70</a:t>
            </a:r>
            <a:endParaRPr lang="en-US" sz="2400"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548989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87F60D-3B9B-F64D-A7F2-711A5739EDD8}"/>
              </a:ext>
            </a:extLst>
          </p:cNvPr>
          <p:cNvPicPr>
            <a:picLocks noChangeAspect="1"/>
          </p:cNvPicPr>
          <p:nvPr/>
        </p:nvPicPr>
        <p:blipFill>
          <a:blip r:embed="rId2"/>
          <a:stretch>
            <a:fillRect/>
          </a:stretch>
        </p:blipFill>
        <p:spPr>
          <a:xfrm>
            <a:off x="10372725" y="5123227"/>
            <a:ext cx="1600200" cy="1600200"/>
          </a:xfrm>
          <a:prstGeom prst="rect">
            <a:avLst/>
          </a:prstGeom>
        </p:spPr>
      </p:pic>
      <p:pic>
        <p:nvPicPr>
          <p:cNvPr id="3" name="Picture 2" descr="A picture containing text, electronics, display, sign&#10;&#10;Description automatically generated">
            <a:extLst>
              <a:ext uri="{FF2B5EF4-FFF2-40B4-BE49-F238E27FC236}">
                <a16:creationId xmlns:a16="http://schemas.microsoft.com/office/drawing/2014/main" id="{AD593A00-8297-2842-9651-D7C06A66C593}"/>
              </a:ext>
            </a:extLst>
          </p:cNvPr>
          <p:cNvPicPr>
            <a:picLocks noChangeAspect="1"/>
          </p:cNvPicPr>
          <p:nvPr/>
        </p:nvPicPr>
        <p:blipFill>
          <a:blip r:embed="rId3"/>
          <a:stretch>
            <a:fillRect/>
          </a:stretch>
        </p:blipFill>
        <p:spPr>
          <a:xfrm>
            <a:off x="397798" y="5257800"/>
            <a:ext cx="1991577" cy="1355035"/>
          </a:xfrm>
          <a:prstGeom prst="rect">
            <a:avLst/>
          </a:prstGeom>
        </p:spPr>
      </p:pic>
      <p:sp>
        <p:nvSpPr>
          <p:cNvPr id="2" name="Title 1">
            <a:extLst>
              <a:ext uri="{FF2B5EF4-FFF2-40B4-BE49-F238E27FC236}">
                <a16:creationId xmlns:a16="http://schemas.microsoft.com/office/drawing/2014/main" id="{86E74AD7-B75A-F34D-A752-C8883138CFBC}"/>
              </a:ext>
            </a:extLst>
          </p:cNvPr>
          <p:cNvSpPr>
            <a:spLocks noGrp="1"/>
          </p:cNvSpPr>
          <p:nvPr>
            <p:ph type="title"/>
          </p:nvPr>
        </p:nvSpPr>
        <p:spPr/>
        <p:txBody>
          <a:bodyPr/>
          <a:lstStyle/>
          <a:p>
            <a:r>
              <a:rPr lang="en-US" b="1" dirty="0">
                <a:solidFill>
                  <a:srgbClr val="263875"/>
                </a:solidFill>
              </a:rPr>
              <a:t>Can you think of examples of ‘water’ in stories? What are these stories about?</a:t>
            </a:r>
          </a:p>
        </p:txBody>
      </p:sp>
      <p:sp>
        <p:nvSpPr>
          <p:cNvPr id="4" name="Subtitle 3">
            <a:extLst>
              <a:ext uri="{FF2B5EF4-FFF2-40B4-BE49-F238E27FC236}">
                <a16:creationId xmlns:a16="http://schemas.microsoft.com/office/drawing/2014/main" id="{C7E96229-D55B-F54E-B60E-2F2ED46B8818}"/>
              </a:ext>
            </a:extLst>
          </p:cNvPr>
          <p:cNvSpPr>
            <a:spLocks noGrp="1"/>
          </p:cNvSpPr>
          <p:nvPr>
            <p:ph idx="1"/>
          </p:nvPr>
        </p:nvSpPr>
        <p:spPr/>
        <p:txBody>
          <a:bodyPr>
            <a:normAutofit/>
          </a:bodyPr>
          <a:lstStyle/>
          <a:p>
            <a:pPr marL="0" indent="0">
              <a:buNone/>
            </a:pPr>
            <a:endParaRPr lang="en-US" dirty="0"/>
          </a:p>
          <a:p>
            <a:pPr marL="0" indent="0">
              <a:buNone/>
            </a:pPr>
            <a:endParaRPr lang="en-US" dirty="0"/>
          </a:p>
        </p:txBody>
      </p:sp>
    </p:spTree>
    <p:extLst>
      <p:ext uri="{BB962C8B-B14F-4D97-AF65-F5344CB8AC3E}">
        <p14:creationId xmlns:p14="http://schemas.microsoft.com/office/powerpoint/2010/main" val="27731278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87F60D-3B9B-F64D-A7F2-711A5739EDD8}"/>
              </a:ext>
            </a:extLst>
          </p:cNvPr>
          <p:cNvPicPr>
            <a:picLocks noChangeAspect="1"/>
          </p:cNvPicPr>
          <p:nvPr/>
        </p:nvPicPr>
        <p:blipFill>
          <a:blip r:embed="rId2"/>
          <a:stretch>
            <a:fillRect/>
          </a:stretch>
        </p:blipFill>
        <p:spPr>
          <a:xfrm>
            <a:off x="10372725" y="5123227"/>
            <a:ext cx="1600200" cy="1600200"/>
          </a:xfrm>
          <a:prstGeom prst="rect">
            <a:avLst/>
          </a:prstGeom>
        </p:spPr>
      </p:pic>
      <p:pic>
        <p:nvPicPr>
          <p:cNvPr id="3" name="Picture 2" descr="A picture containing text, electronics, display, sign&#10;&#10;Description automatically generated">
            <a:extLst>
              <a:ext uri="{FF2B5EF4-FFF2-40B4-BE49-F238E27FC236}">
                <a16:creationId xmlns:a16="http://schemas.microsoft.com/office/drawing/2014/main" id="{AD593A00-8297-2842-9651-D7C06A66C593}"/>
              </a:ext>
            </a:extLst>
          </p:cNvPr>
          <p:cNvPicPr>
            <a:picLocks noChangeAspect="1"/>
          </p:cNvPicPr>
          <p:nvPr/>
        </p:nvPicPr>
        <p:blipFill>
          <a:blip r:embed="rId3"/>
          <a:stretch>
            <a:fillRect/>
          </a:stretch>
        </p:blipFill>
        <p:spPr>
          <a:xfrm>
            <a:off x="397798" y="5257800"/>
            <a:ext cx="1991577" cy="1355035"/>
          </a:xfrm>
          <a:prstGeom prst="rect">
            <a:avLst/>
          </a:prstGeom>
        </p:spPr>
      </p:pic>
      <p:sp>
        <p:nvSpPr>
          <p:cNvPr id="2" name="Title 1">
            <a:extLst>
              <a:ext uri="{FF2B5EF4-FFF2-40B4-BE49-F238E27FC236}">
                <a16:creationId xmlns:a16="http://schemas.microsoft.com/office/drawing/2014/main" id="{86E74AD7-B75A-F34D-A752-C8883138CFBC}"/>
              </a:ext>
            </a:extLst>
          </p:cNvPr>
          <p:cNvSpPr>
            <a:spLocks noGrp="1"/>
          </p:cNvSpPr>
          <p:nvPr>
            <p:ph type="title"/>
          </p:nvPr>
        </p:nvSpPr>
        <p:spPr/>
        <p:txBody>
          <a:bodyPr/>
          <a:lstStyle/>
          <a:p>
            <a:r>
              <a:rPr lang="en-US" b="1">
                <a:solidFill>
                  <a:srgbClr val="263875"/>
                </a:solidFill>
              </a:rPr>
              <a:t>Can you think of examples of ‘water’ in stories?</a:t>
            </a:r>
            <a:endParaRPr lang="en-US" b="1" dirty="0">
              <a:solidFill>
                <a:srgbClr val="263875"/>
              </a:solidFill>
            </a:endParaRPr>
          </a:p>
        </p:txBody>
      </p:sp>
      <p:sp>
        <p:nvSpPr>
          <p:cNvPr id="4" name="Subtitle 3">
            <a:extLst>
              <a:ext uri="{FF2B5EF4-FFF2-40B4-BE49-F238E27FC236}">
                <a16:creationId xmlns:a16="http://schemas.microsoft.com/office/drawing/2014/main" id="{C7E96229-D55B-F54E-B60E-2F2ED46B8818}"/>
              </a:ext>
            </a:extLst>
          </p:cNvPr>
          <p:cNvSpPr>
            <a:spLocks noGrp="1"/>
          </p:cNvSpPr>
          <p:nvPr>
            <p:ph idx="1"/>
          </p:nvPr>
        </p:nvSpPr>
        <p:spPr/>
        <p:txBody>
          <a:bodyPr>
            <a:normAutofit/>
          </a:bodyPr>
          <a:lstStyle/>
          <a:p>
            <a:pPr marL="0" indent="0">
              <a:buNone/>
            </a:pPr>
            <a:endParaRPr lang="en-US"/>
          </a:p>
          <a:p>
            <a:pPr marL="0" indent="0">
              <a:buNone/>
            </a:pPr>
            <a:endParaRPr lang="en-US" dirty="0"/>
          </a:p>
        </p:txBody>
      </p:sp>
      <p:pic>
        <p:nvPicPr>
          <p:cNvPr id="6" name="Picture 5">
            <a:extLst>
              <a:ext uri="{FF2B5EF4-FFF2-40B4-BE49-F238E27FC236}">
                <a16:creationId xmlns:a16="http://schemas.microsoft.com/office/drawing/2014/main" id="{93F89FB2-92FE-DC4C-B955-3150BEEA4F09}"/>
              </a:ext>
            </a:extLst>
          </p:cNvPr>
          <p:cNvPicPr>
            <a:picLocks noChangeAspect="1"/>
          </p:cNvPicPr>
          <p:nvPr/>
        </p:nvPicPr>
        <p:blipFill>
          <a:blip r:embed="rId4"/>
          <a:stretch>
            <a:fillRect/>
          </a:stretch>
        </p:blipFill>
        <p:spPr>
          <a:xfrm>
            <a:off x="8760989" y="1389753"/>
            <a:ext cx="1873945" cy="2810917"/>
          </a:xfrm>
          <a:prstGeom prst="rect">
            <a:avLst/>
          </a:prstGeom>
        </p:spPr>
      </p:pic>
      <p:pic>
        <p:nvPicPr>
          <p:cNvPr id="7" name="Picture 6">
            <a:extLst>
              <a:ext uri="{FF2B5EF4-FFF2-40B4-BE49-F238E27FC236}">
                <a16:creationId xmlns:a16="http://schemas.microsoft.com/office/drawing/2014/main" id="{191ED9FF-4982-ED47-8474-F5EF10B45016}"/>
              </a:ext>
            </a:extLst>
          </p:cNvPr>
          <p:cNvPicPr>
            <a:picLocks noChangeAspect="1"/>
          </p:cNvPicPr>
          <p:nvPr/>
        </p:nvPicPr>
        <p:blipFill>
          <a:blip r:embed="rId5"/>
          <a:stretch>
            <a:fillRect/>
          </a:stretch>
        </p:blipFill>
        <p:spPr>
          <a:xfrm>
            <a:off x="6096000" y="2699586"/>
            <a:ext cx="1566164" cy="2320244"/>
          </a:xfrm>
          <a:prstGeom prst="rect">
            <a:avLst/>
          </a:prstGeom>
        </p:spPr>
      </p:pic>
      <p:pic>
        <p:nvPicPr>
          <p:cNvPr id="8" name="Picture 7">
            <a:extLst>
              <a:ext uri="{FF2B5EF4-FFF2-40B4-BE49-F238E27FC236}">
                <a16:creationId xmlns:a16="http://schemas.microsoft.com/office/drawing/2014/main" id="{73B50A3C-037C-6242-BC9F-50973BC7CD48}"/>
              </a:ext>
            </a:extLst>
          </p:cNvPr>
          <p:cNvPicPr>
            <a:picLocks noChangeAspect="1"/>
          </p:cNvPicPr>
          <p:nvPr/>
        </p:nvPicPr>
        <p:blipFill>
          <a:blip r:embed="rId6"/>
          <a:stretch>
            <a:fillRect/>
          </a:stretch>
        </p:blipFill>
        <p:spPr>
          <a:xfrm>
            <a:off x="1457435" y="1994609"/>
            <a:ext cx="1785787" cy="2868781"/>
          </a:xfrm>
          <a:prstGeom prst="rect">
            <a:avLst/>
          </a:prstGeom>
        </p:spPr>
      </p:pic>
      <p:pic>
        <p:nvPicPr>
          <p:cNvPr id="9" name="Picture 8">
            <a:extLst>
              <a:ext uri="{FF2B5EF4-FFF2-40B4-BE49-F238E27FC236}">
                <a16:creationId xmlns:a16="http://schemas.microsoft.com/office/drawing/2014/main" id="{2F8A45C7-B9FF-C44A-A749-68E7AF109FD4}"/>
              </a:ext>
            </a:extLst>
          </p:cNvPr>
          <p:cNvPicPr>
            <a:picLocks noChangeAspect="1"/>
          </p:cNvPicPr>
          <p:nvPr/>
        </p:nvPicPr>
        <p:blipFill>
          <a:blip r:embed="rId7"/>
          <a:stretch>
            <a:fillRect/>
          </a:stretch>
        </p:blipFill>
        <p:spPr>
          <a:xfrm>
            <a:off x="3679435" y="3435997"/>
            <a:ext cx="1707443" cy="2626836"/>
          </a:xfrm>
          <a:prstGeom prst="rect">
            <a:avLst/>
          </a:prstGeom>
        </p:spPr>
      </p:pic>
    </p:spTree>
    <p:extLst>
      <p:ext uri="{BB962C8B-B14F-4D97-AF65-F5344CB8AC3E}">
        <p14:creationId xmlns:p14="http://schemas.microsoft.com/office/powerpoint/2010/main" val="33317707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74AD7-B75A-F34D-A752-C8883138CFBC}"/>
              </a:ext>
            </a:extLst>
          </p:cNvPr>
          <p:cNvSpPr>
            <a:spLocks noGrp="1"/>
          </p:cNvSpPr>
          <p:nvPr>
            <p:ph type="title"/>
          </p:nvPr>
        </p:nvSpPr>
        <p:spPr/>
        <p:txBody>
          <a:bodyPr>
            <a:normAutofit/>
          </a:bodyPr>
          <a:lstStyle/>
          <a:p>
            <a:r>
              <a:rPr lang="en-US" b="1" dirty="0">
                <a:solidFill>
                  <a:srgbClr val="263875"/>
                </a:solidFill>
              </a:rPr>
              <a:t>Let’s look at the word </a:t>
            </a:r>
            <a:r>
              <a:rPr lang="en-US" b="1" i="1" dirty="0">
                <a:solidFill>
                  <a:srgbClr val="263875"/>
                </a:solidFill>
              </a:rPr>
              <a:t>water </a:t>
            </a:r>
            <a:r>
              <a:rPr lang="en-US" b="1" dirty="0">
                <a:solidFill>
                  <a:srgbClr val="263875"/>
                </a:solidFill>
              </a:rPr>
              <a:t>in a whole bunch of stories!  </a:t>
            </a:r>
          </a:p>
        </p:txBody>
      </p:sp>
      <p:sp>
        <p:nvSpPr>
          <p:cNvPr id="4" name="Subtitle 3">
            <a:extLst>
              <a:ext uri="{FF2B5EF4-FFF2-40B4-BE49-F238E27FC236}">
                <a16:creationId xmlns:a16="http://schemas.microsoft.com/office/drawing/2014/main" id="{C7E96229-D55B-F54E-B60E-2F2ED46B8818}"/>
              </a:ext>
            </a:extLst>
          </p:cNvPr>
          <p:cNvSpPr>
            <a:spLocks noGrp="1"/>
          </p:cNvSpPr>
          <p:nvPr>
            <p:ph idx="1"/>
          </p:nvPr>
        </p:nvSpPr>
        <p:spPr/>
        <p:txBody>
          <a:bodyPr>
            <a:normAutofit/>
          </a:bodyPr>
          <a:lstStyle/>
          <a:p>
            <a:pPr marL="0" indent="0">
              <a:buNone/>
            </a:pPr>
            <a:r>
              <a:rPr lang="en-US" dirty="0"/>
              <a:t>You can access a collection of classic children’s books (e.g. </a:t>
            </a:r>
            <a:r>
              <a:rPr lang="en-US" i="1" dirty="0"/>
              <a:t>Alice in Wonderland, Black Beauty, The Jungle Book</a:t>
            </a:r>
            <a:r>
              <a:rPr lang="en-US" dirty="0"/>
              <a:t>) with </a:t>
            </a:r>
            <a:r>
              <a:rPr lang="en-US" dirty="0" err="1"/>
              <a:t>CLiC</a:t>
            </a:r>
            <a:r>
              <a:rPr lang="en-US" dirty="0"/>
              <a:t>:     </a:t>
            </a:r>
            <a:endParaRPr lang="en-US" dirty="0">
              <a:hlinkClick r:id="rId2"/>
            </a:endParaRPr>
          </a:p>
          <a:p>
            <a:pPr marL="0" indent="0" algn="ctr">
              <a:buNone/>
            </a:pPr>
            <a:r>
              <a:rPr lang="en-US" dirty="0">
                <a:hlinkClick r:id="rId2"/>
              </a:rPr>
              <a:t>https://clic.bham.ac.uk/</a:t>
            </a: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7" name="Picture 6" descr="Graphical user interface, text, website&#10;&#10;Description automatically generated">
            <a:extLst>
              <a:ext uri="{FF2B5EF4-FFF2-40B4-BE49-F238E27FC236}">
                <a16:creationId xmlns:a16="http://schemas.microsoft.com/office/drawing/2014/main" id="{C73B4355-5DBC-9E44-9E00-E21A4EA11592}"/>
              </a:ext>
            </a:extLst>
          </p:cNvPr>
          <p:cNvPicPr>
            <a:picLocks noChangeAspect="1"/>
          </p:cNvPicPr>
          <p:nvPr/>
        </p:nvPicPr>
        <p:blipFill>
          <a:blip r:embed="rId3"/>
          <a:stretch>
            <a:fillRect/>
          </a:stretch>
        </p:blipFill>
        <p:spPr>
          <a:xfrm>
            <a:off x="2606319" y="3367142"/>
            <a:ext cx="7418833" cy="3490858"/>
          </a:xfrm>
          <a:prstGeom prst="rect">
            <a:avLst/>
          </a:prstGeom>
        </p:spPr>
      </p:pic>
      <p:sp>
        <p:nvSpPr>
          <p:cNvPr id="3" name="TextBox 2">
            <a:extLst>
              <a:ext uri="{FF2B5EF4-FFF2-40B4-BE49-F238E27FC236}">
                <a16:creationId xmlns:a16="http://schemas.microsoft.com/office/drawing/2014/main" id="{DB7F6A54-6C99-8747-B29C-6A8BEC7C3E09}"/>
              </a:ext>
            </a:extLst>
          </p:cNvPr>
          <p:cNvSpPr txBox="1"/>
          <p:nvPr/>
        </p:nvSpPr>
        <p:spPr>
          <a:xfrm>
            <a:off x="204537" y="3741821"/>
            <a:ext cx="1708484" cy="1754326"/>
          </a:xfrm>
          <a:prstGeom prst="rect">
            <a:avLst/>
          </a:prstGeom>
          <a:solidFill>
            <a:schemeClr val="bg1">
              <a:lumMod val="85000"/>
            </a:schemeClr>
          </a:solidFill>
        </p:spPr>
        <p:txBody>
          <a:bodyPr wrap="square" rtlCol="0">
            <a:spAutoFit/>
          </a:bodyPr>
          <a:lstStyle/>
          <a:p>
            <a:r>
              <a:rPr lang="en-US" i="1" dirty="0"/>
              <a:t>For this activity there is also a handout to download from the Water Stories page. </a:t>
            </a:r>
          </a:p>
        </p:txBody>
      </p:sp>
    </p:spTree>
    <p:extLst>
      <p:ext uri="{BB962C8B-B14F-4D97-AF65-F5344CB8AC3E}">
        <p14:creationId xmlns:p14="http://schemas.microsoft.com/office/powerpoint/2010/main" val="2930719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2F821-2103-A64C-AC83-BF60F13A70F7}"/>
              </a:ext>
            </a:extLst>
          </p:cNvPr>
          <p:cNvSpPr>
            <a:spLocks noGrp="1"/>
          </p:cNvSpPr>
          <p:nvPr>
            <p:ph type="title"/>
          </p:nvPr>
        </p:nvSpPr>
        <p:spPr>
          <a:xfrm>
            <a:off x="393539" y="320675"/>
            <a:ext cx="10960261" cy="1325563"/>
          </a:xfrm>
        </p:spPr>
        <p:txBody>
          <a:bodyPr>
            <a:normAutofit/>
          </a:bodyPr>
          <a:lstStyle/>
          <a:p>
            <a:r>
              <a:rPr lang="en-US" sz="2400" dirty="0"/>
              <a:t>A </a:t>
            </a:r>
            <a:r>
              <a:rPr lang="en-US" sz="2400" dirty="0">
                <a:solidFill>
                  <a:srgbClr val="FF0000"/>
                </a:solidFill>
              </a:rPr>
              <a:t>concordance</a:t>
            </a:r>
            <a:r>
              <a:rPr lang="en-US" sz="2400" dirty="0"/>
              <a:t> lists all the occurrences of the word </a:t>
            </a:r>
            <a:r>
              <a:rPr lang="en-US" sz="2400" i="1" dirty="0"/>
              <a:t>water </a:t>
            </a:r>
            <a:r>
              <a:rPr lang="en-US" sz="2400" dirty="0"/>
              <a:t>in a selection of texts. </a:t>
            </a:r>
            <a:br>
              <a:rPr lang="en-US" sz="2400" dirty="0"/>
            </a:br>
            <a:endParaRPr lang="en-US" sz="2400" dirty="0"/>
          </a:p>
        </p:txBody>
      </p:sp>
      <p:pic>
        <p:nvPicPr>
          <p:cNvPr id="6" name="Content Placeholder 5" descr="Text&#10;&#10;Description automatically generated with medium confidence">
            <a:extLst>
              <a:ext uri="{FF2B5EF4-FFF2-40B4-BE49-F238E27FC236}">
                <a16:creationId xmlns:a16="http://schemas.microsoft.com/office/drawing/2014/main" id="{52D1A138-18FB-2142-9B0F-CC052EC0844F}"/>
              </a:ext>
            </a:extLst>
          </p:cNvPr>
          <p:cNvPicPr>
            <a:picLocks noGrp="1" noChangeAspect="1"/>
          </p:cNvPicPr>
          <p:nvPr>
            <p:ph idx="1"/>
          </p:nvPr>
        </p:nvPicPr>
        <p:blipFill>
          <a:blip r:embed="rId2"/>
          <a:stretch>
            <a:fillRect/>
          </a:stretch>
        </p:blipFill>
        <p:spPr>
          <a:xfrm>
            <a:off x="1771745" y="1825625"/>
            <a:ext cx="8648509" cy="4351338"/>
          </a:xfrm>
        </p:spPr>
      </p:pic>
      <p:sp>
        <p:nvSpPr>
          <p:cNvPr id="4" name="Slide Number Placeholder 3">
            <a:extLst>
              <a:ext uri="{FF2B5EF4-FFF2-40B4-BE49-F238E27FC236}">
                <a16:creationId xmlns:a16="http://schemas.microsoft.com/office/drawing/2014/main" id="{959E549A-4096-0249-9D87-B9CB8B056430}"/>
              </a:ext>
            </a:extLst>
          </p:cNvPr>
          <p:cNvSpPr>
            <a:spLocks noGrp="1"/>
          </p:cNvSpPr>
          <p:nvPr>
            <p:ph type="sldNum" sz="quarter" idx="12"/>
          </p:nvPr>
        </p:nvSpPr>
        <p:spPr/>
        <p:txBody>
          <a:bodyPr/>
          <a:lstStyle/>
          <a:p>
            <a:fld id="{2D3E17AD-A05A-074F-BF0C-76606A4E885D}" type="slidenum">
              <a:rPr lang="en-US" smtClean="0"/>
              <a:t>6</a:t>
            </a:fld>
            <a:endParaRPr lang="en-US"/>
          </a:p>
        </p:txBody>
      </p:sp>
    </p:spTree>
    <p:extLst>
      <p:ext uri="{BB962C8B-B14F-4D97-AF65-F5344CB8AC3E}">
        <p14:creationId xmlns:p14="http://schemas.microsoft.com/office/powerpoint/2010/main" val="35473096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9B84B42D-7376-A346-A841-C77657944BD7}"/>
              </a:ext>
            </a:extLst>
          </p:cNvPr>
          <p:cNvSpPr>
            <a:spLocks noGrp="1"/>
          </p:cNvSpPr>
          <p:nvPr>
            <p:ph type="title"/>
          </p:nvPr>
        </p:nvSpPr>
        <p:spPr/>
        <p:txBody>
          <a:bodyPr/>
          <a:lstStyle/>
          <a:p>
            <a:r>
              <a:rPr lang="en-US" dirty="0"/>
              <a:t>To run a concordance follow 3 steps </a:t>
            </a:r>
          </a:p>
        </p:txBody>
      </p:sp>
      <p:pic>
        <p:nvPicPr>
          <p:cNvPr id="6" name="Content Placeholder 5" descr="Graphical user interface, text, application, email&#10;&#10;Description automatically generated">
            <a:extLst>
              <a:ext uri="{FF2B5EF4-FFF2-40B4-BE49-F238E27FC236}">
                <a16:creationId xmlns:a16="http://schemas.microsoft.com/office/drawing/2014/main" id="{D93C4CAC-B245-424E-8AC7-415D8CC99AB6}"/>
              </a:ext>
            </a:extLst>
          </p:cNvPr>
          <p:cNvPicPr>
            <a:picLocks noGrp="1" noChangeAspect="1"/>
          </p:cNvPicPr>
          <p:nvPr>
            <p:ph idx="1"/>
          </p:nvPr>
        </p:nvPicPr>
        <p:blipFill>
          <a:blip r:embed="rId2"/>
          <a:stretch>
            <a:fillRect/>
          </a:stretch>
        </p:blipFill>
        <p:spPr>
          <a:xfrm>
            <a:off x="6901309" y="1847850"/>
            <a:ext cx="3307851" cy="4351338"/>
          </a:xfrm>
        </p:spPr>
      </p:pic>
      <p:sp>
        <p:nvSpPr>
          <p:cNvPr id="4" name="Slide Number Placeholder 3">
            <a:extLst>
              <a:ext uri="{FF2B5EF4-FFF2-40B4-BE49-F238E27FC236}">
                <a16:creationId xmlns:a16="http://schemas.microsoft.com/office/drawing/2014/main" id="{CAEF1282-4274-864B-B3DF-98E96126BFAF}"/>
              </a:ext>
            </a:extLst>
          </p:cNvPr>
          <p:cNvSpPr>
            <a:spLocks noGrp="1"/>
          </p:cNvSpPr>
          <p:nvPr>
            <p:ph type="sldNum" sz="quarter" idx="12"/>
          </p:nvPr>
        </p:nvSpPr>
        <p:spPr/>
        <p:txBody>
          <a:bodyPr/>
          <a:lstStyle/>
          <a:p>
            <a:fld id="{2D3E17AD-A05A-074F-BF0C-76606A4E885D}" type="slidenum">
              <a:rPr lang="en-US" smtClean="0"/>
              <a:t>7</a:t>
            </a:fld>
            <a:endParaRPr lang="en-US"/>
          </a:p>
        </p:txBody>
      </p:sp>
      <p:sp>
        <p:nvSpPr>
          <p:cNvPr id="7" name="TextBox 6">
            <a:extLst>
              <a:ext uri="{FF2B5EF4-FFF2-40B4-BE49-F238E27FC236}">
                <a16:creationId xmlns:a16="http://schemas.microsoft.com/office/drawing/2014/main" id="{CC0D16B7-B3E0-A447-BBA6-9E8E3370D40A}"/>
              </a:ext>
            </a:extLst>
          </p:cNvPr>
          <p:cNvSpPr txBox="1"/>
          <p:nvPr/>
        </p:nvSpPr>
        <p:spPr>
          <a:xfrm>
            <a:off x="983559" y="2029581"/>
            <a:ext cx="3102015" cy="369332"/>
          </a:xfrm>
          <a:prstGeom prst="rect">
            <a:avLst/>
          </a:prstGeom>
          <a:noFill/>
        </p:spPr>
        <p:txBody>
          <a:bodyPr wrap="square" rtlCol="0">
            <a:spAutoFit/>
          </a:bodyPr>
          <a:lstStyle/>
          <a:p>
            <a:r>
              <a:rPr lang="en-US" dirty="0"/>
              <a:t>1. Go to the concordance tab </a:t>
            </a:r>
          </a:p>
        </p:txBody>
      </p:sp>
      <p:sp>
        <p:nvSpPr>
          <p:cNvPr id="8" name="TextBox 7">
            <a:extLst>
              <a:ext uri="{FF2B5EF4-FFF2-40B4-BE49-F238E27FC236}">
                <a16:creationId xmlns:a16="http://schemas.microsoft.com/office/drawing/2014/main" id="{A32BF906-F3D5-C64F-AEBB-970C2EDC690A}"/>
              </a:ext>
            </a:extLst>
          </p:cNvPr>
          <p:cNvSpPr txBox="1"/>
          <p:nvPr/>
        </p:nvSpPr>
        <p:spPr>
          <a:xfrm>
            <a:off x="983559" y="2731626"/>
            <a:ext cx="3553428" cy="646331"/>
          </a:xfrm>
          <a:prstGeom prst="rect">
            <a:avLst/>
          </a:prstGeom>
          <a:noFill/>
        </p:spPr>
        <p:txBody>
          <a:bodyPr wrap="square" rtlCol="0">
            <a:spAutoFit/>
          </a:bodyPr>
          <a:lstStyle/>
          <a:p>
            <a:r>
              <a:rPr lang="en-US" dirty="0"/>
              <a:t>2. Select ‘</a:t>
            </a:r>
            <a:r>
              <a:rPr lang="en-US" dirty="0" err="1"/>
              <a:t>ChiLit</a:t>
            </a:r>
            <a:r>
              <a:rPr lang="en-US" dirty="0"/>
              <a:t>’ – a corpus of 19</a:t>
            </a:r>
            <a:r>
              <a:rPr lang="en-US" baseline="30000" dirty="0"/>
              <a:t>th</a:t>
            </a:r>
            <a:r>
              <a:rPr lang="en-US" dirty="0"/>
              <a:t> century children’s literature </a:t>
            </a:r>
          </a:p>
        </p:txBody>
      </p:sp>
      <p:sp>
        <p:nvSpPr>
          <p:cNvPr id="9" name="TextBox 8">
            <a:extLst>
              <a:ext uri="{FF2B5EF4-FFF2-40B4-BE49-F238E27FC236}">
                <a16:creationId xmlns:a16="http://schemas.microsoft.com/office/drawing/2014/main" id="{8EDB0B7C-469B-204B-B9F8-20B5AE52B600}"/>
              </a:ext>
            </a:extLst>
          </p:cNvPr>
          <p:cNvSpPr txBox="1"/>
          <p:nvPr/>
        </p:nvSpPr>
        <p:spPr>
          <a:xfrm>
            <a:off x="983559" y="4043384"/>
            <a:ext cx="3784921" cy="646331"/>
          </a:xfrm>
          <a:prstGeom prst="rect">
            <a:avLst/>
          </a:prstGeom>
          <a:noFill/>
        </p:spPr>
        <p:txBody>
          <a:bodyPr wrap="square" rtlCol="0">
            <a:spAutoFit/>
          </a:bodyPr>
          <a:lstStyle/>
          <a:p>
            <a:r>
              <a:rPr lang="en-US" dirty="0"/>
              <a:t>3. Put ‘water’ into the search box, and hit RETURN </a:t>
            </a:r>
          </a:p>
        </p:txBody>
      </p:sp>
      <p:cxnSp>
        <p:nvCxnSpPr>
          <p:cNvPr id="11" name="Straight Arrow Connector 10">
            <a:extLst>
              <a:ext uri="{FF2B5EF4-FFF2-40B4-BE49-F238E27FC236}">
                <a16:creationId xmlns:a16="http://schemas.microsoft.com/office/drawing/2014/main" id="{3A37A3D6-800C-6647-AD76-B46C58AD7A9B}"/>
              </a:ext>
            </a:extLst>
          </p:cNvPr>
          <p:cNvCxnSpPr/>
          <p:nvPr/>
        </p:nvCxnSpPr>
        <p:spPr>
          <a:xfrm>
            <a:off x="4386805" y="2214247"/>
            <a:ext cx="2847372" cy="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7CAC87F-9B04-7F41-8A5D-79CE3D887786}"/>
              </a:ext>
            </a:extLst>
          </p:cNvPr>
          <p:cNvCxnSpPr>
            <a:cxnSpLocks/>
          </p:cNvCxnSpPr>
          <p:nvPr/>
        </p:nvCxnSpPr>
        <p:spPr>
          <a:xfrm>
            <a:off x="4386805" y="3054791"/>
            <a:ext cx="2419109" cy="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B43E598-1FFC-6448-B17A-AA5A121046A3}"/>
              </a:ext>
            </a:extLst>
          </p:cNvPr>
          <p:cNvCxnSpPr>
            <a:cxnSpLocks/>
          </p:cNvCxnSpPr>
          <p:nvPr/>
        </p:nvCxnSpPr>
        <p:spPr>
          <a:xfrm>
            <a:off x="4919240" y="4183872"/>
            <a:ext cx="1898249" cy="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58973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2F821-2103-A64C-AC83-BF60F13A70F7}"/>
              </a:ext>
            </a:extLst>
          </p:cNvPr>
          <p:cNvSpPr>
            <a:spLocks noGrp="1"/>
          </p:cNvSpPr>
          <p:nvPr>
            <p:ph type="title"/>
          </p:nvPr>
        </p:nvSpPr>
        <p:spPr>
          <a:xfrm>
            <a:off x="393539" y="320675"/>
            <a:ext cx="10960261" cy="1325563"/>
          </a:xfrm>
        </p:spPr>
        <p:txBody>
          <a:bodyPr>
            <a:normAutofit/>
          </a:bodyPr>
          <a:lstStyle/>
          <a:p>
            <a:r>
              <a:rPr lang="en-US" sz="2400" dirty="0"/>
              <a:t>A </a:t>
            </a:r>
            <a:r>
              <a:rPr lang="en-US" sz="2400" dirty="0">
                <a:solidFill>
                  <a:srgbClr val="FF0000"/>
                </a:solidFill>
              </a:rPr>
              <a:t>concordance</a:t>
            </a:r>
            <a:r>
              <a:rPr lang="en-US" sz="2400" dirty="0"/>
              <a:t> lists all the occurrences of the word </a:t>
            </a:r>
            <a:r>
              <a:rPr lang="en-US" sz="2400" i="1" dirty="0"/>
              <a:t>water </a:t>
            </a:r>
            <a:r>
              <a:rPr lang="en-US" sz="2400" dirty="0"/>
              <a:t>in a selection of texts. </a:t>
            </a:r>
            <a:br>
              <a:rPr lang="en-US" sz="2400" dirty="0"/>
            </a:br>
            <a:r>
              <a:rPr lang="en-US" sz="2400" dirty="0"/>
              <a:t>You can sort the concordance lines in various ways. Here they are sorted by the texts they come from</a:t>
            </a:r>
          </a:p>
        </p:txBody>
      </p:sp>
      <p:pic>
        <p:nvPicPr>
          <p:cNvPr id="6" name="Content Placeholder 5" descr="Text&#10;&#10;Description automatically generated with medium confidence">
            <a:extLst>
              <a:ext uri="{FF2B5EF4-FFF2-40B4-BE49-F238E27FC236}">
                <a16:creationId xmlns:a16="http://schemas.microsoft.com/office/drawing/2014/main" id="{52D1A138-18FB-2142-9B0F-CC052EC0844F}"/>
              </a:ext>
            </a:extLst>
          </p:cNvPr>
          <p:cNvPicPr>
            <a:picLocks noGrp="1" noChangeAspect="1"/>
          </p:cNvPicPr>
          <p:nvPr>
            <p:ph idx="1"/>
          </p:nvPr>
        </p:nvPicPr>
        <p:blipFill>
          <a:blip r:embed="rId2"/>
          <a:stretch>
            <a:fillRect/>
          </a:stretch>
        </p:blipFill>
        <p:spPr>
          <a:xfrm>
            <a:off x="1771745" y="1825625"/>
            <a:ext cx="8648509" cy="4351338"/>
          </a:xfrm>
        </p:spPr>
      </p:pic>
      <p:sp>
        <p:nvSpPr>
          <p:cNvPr id="4" name="Slide Number Placeholder 3">
            <a:extLst>
              <a:ext uri="{FF2B5EF4-FFF2-40B4-BE49-F238E27FC236}">
                <a16:creationId xmlns:a16="http://schemas.microsoft.com/office/drawing/2014/main" id="{959E549A-4096-0249-9D87-B9CB8B056430}"/>
              </a:ext>
            </a:extLst>
          </p:cNvPr>
          <p:cNvSpPr>
            <a:spLocks noGrp="1"/>
          </p:cNvSpPr>
          <p:nvPr>
            <p:ph type="sldNum" sz="quarter" idx="12"/>
          </p:nvPr>
        </p:nvSpPr>
        <p:spPr/>
        <p:txBody>
          <a:bodyPr/>
          <a:lstStyle/>
          <a:p>
            <a:fld id="{2D3E17AD-A05A-074F-BF0C-76606A4E885D}" type="slidenum">
              <a:rPr lang="en-US" smtClean="0"/>
              <a:t>8</a:t>
            </a:fld>
            <a:endParaRPr lang="en-US"/>
          </a:p>
        </p:txBody>
      </p:sp>
      <p:cxnSp>
        <p:nvCxnSpPr>
          <p:cNvPr id="7" name="Straight Arrow Connector 6">
            <a:extLst>
              <a:ext uri="{FF2B5EF4-FFF2-40B4-BE49-F238E27FC236}">
                <a16:creationId xmlns:a16="http://schemas.microsoft.com/office/drawing/2014/main" id="{B8378B14-7DC0-2141-9526-66849C0F5323}"/>
              </a:ext>
            </a:extLst>
          </p:cNvPr>
          <p:cNvCxnSpPr>
            <a:cxnSpLocks/>
          </p:cNvCxnSpPr>
          <p:nvPr/>
        </p:nvCxnSpPr>
        <p:spPr>
          <a:xfrm>
            <a:off x="2626489" y="1345275"/>
            <a:ext cx="6621683" cy="95808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13900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E06E892-C169-6A4F-A228-419096E32A91}"/>
              </a:ext>
            </a:extLst>
          </p:cNvPr>
          <p:cNvSpPr>
            <a:spLocks noGrp="1"/>
          </p:cNvSpPr>
          <p:nvPr>
            <p:ph type="sldNum" sz="quarter" idx="12"/>
          </p:nvPr>
        </p:nvSpPr>
        <p:spPr/>
        <p:txBody>
          <a:bodyPr/>
          <a:lstStyle/>
          <a:p>
            <a:fld id="{2D3E17AD-A05A-074F-BF0C-76606A4E885D}" type="slidenum">
              <a:rPr lang="en-US" smtClean="0"/>
              <a:t>9</a:t>
            </a:fld>
            <a:endParaRPr lang="en-US"/>
          </a:p>
        </p:txBody>
      </p:sp>
      <p:pic>
        <p:nvPicPr>
          <p:cNvPr id="5" name="Picture 4" descr="Graphical user interface, text, email&#10;&#10;Description automatically generated">
            <a:extLst>
              <a:ext uri="{FF2B5EF4-FFF2-40B4-BE49-F238E27FC236}">
                <a16:creationId xmlns:a16="http://schemas.microsoft.com/office/drawing/2014/main" id="{89CFCAAD-B2CB-F848-BD9B-FBEF5946831B}"/>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3951336" y="2640772"/>
            <a:ext cx="7868482" cy="3789776"/>
          </a:xfrm>
          <a:prstGeom prst="rect">
            <a:avLst/>
          </a:prstGeom>
        </p:spPr>
      </p:pic>
      <p:cxnSp>
        <p:nvCxnSpPr>
          <p:cNvPr id="13" name="Straight Arrow Connector 12">
            <a:extLst>
              <a:ext uri="{FF2B5EF4-FFF2-40B4-BE49-F238E27FC236}">
                <a16:creationId xmlns:a16="http://schemas.microsoft.com/office/drawing/2014/main" id="{E1E4BB2E-7046-344C-BF0A-9B8952D4DCFA}"/>
              </a:ext>
            </a:extLst>
          </p:cNvPr>
          <p:cNvCxnSpPr>
            <a:cxnSpLocks/>
          </p:cNvCxnSpPr>
          <p:nvPr/>
        </p:nvCxnSpPr>
        <p:spPr>
          <a:xfrm>
            <a:off x="1958202" y="984036"/>
            <a:ext cx="5297678" cy="194315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30096EE-992A-BF4F-8B53-54BBCF3B32AF}"/>
              </a:ext>
            </a:extLst>
          </p:cNvPr>
          <p:cNvSpPr txBox="1"/>
          <p:nvPr/>
        </p:nvSpPr>
        <p:spPr>
          <a:xfrm>
            <a:off x="177162" y="319088"/>
            <a:ext cx="10451940" cy="830997"/>
          </a:xfrm>
          <a:prstGeom prst="rect">
            <a:avLst/>
          </a:prstGeom>
          <a:noFill/>
        </p:spPr>
        <p:txBody>
          <a:bodyPr wrap="square" rtlCol="0">
            <a:spAutoFit/>
          </a:bodyPr>
          <a:lstStyle/>
          <a:p>
            <a:r>
              <a:rPr lang="en-US" sz="2400" dirty="0">
                <a:latin typeface="+mj-lt"/>
              </a:rPr>
              <a:t>You can order the lines alphabetically on the left or or on the right by clicking on these arrows.  </a:t>
            </a:r>
          </a:p>
        </p:txBody>
      </p:sp>
      <p:sp>
        <p:nvSpPr>
          <p:cNvPr id="18" name="TextBox 17">
            <a:extLst>
              <a:ext uri="{FF2B5EF4-FFF2-40B4-BE49-F238E27FC236}">
                <a16:creationId xmlns:a16="http://schemas.microsoft.com/office/drawing/2014/main" id="{ED857098-CF43-6241-9511-A2532618091D}"/>
              </a:ext>
            </a:extLst>
          </p:cNvPr>
          <p:cNvSpPr txBox="1"/>
          <p:nvPr/>
        </p:nvSpPr>
        <p:spPr>
          <a:xfrm>
            <a:off x="177162" y="1595021"/>
            <a:ext cx="3562081" cy="4893647"/>
          </a:xfrm>
          <a:prstGeom prst="rect">
            <a:avLst/>
          </a:prstGeom>
          <a:noFill/>
        </p:spPr>
        <p:txBody>
          <a:bodyPr wrap="square" rtlCol="0">
            <a:spAutoFit/>
          </a:bodyPr>
          <a:lstStyle/>
          <a:p>
            <a:pPr lvl="0"/>
            <a:r>
              <a:rPr lang="en-GB" sz="2400" dirty="0">
                <a:latin typeface="+mj-lt"/>
              </a:rPr>
              <a:t>Look at the different adjectives in front of </a:t>
            </a:r>
            <a:r>
              <a:rPr lang="en-GB" sz="2400" i="1" dirty="0">
                <a:solidFill>
                  <a:srgbClr val="002060"/>
                </a:solidFill>
                <a:latin typeface="+mj-lt"/>
              </a:rPr>
              <a:t>water</a:t>
            </a:r>
            <a:r>
              <a:rPr lang="en-GB" sz="2400" i="1" dirty="0">
                <a:latin typeface="+mj-lt"/>
              </a:rPr>
              <a:t>. </a:t>
            </a:r>
            <a:r>
              <a:rPr lang="en-GB" sz="2400" dirty="0">
                <a:latin typeface="+mj-lt"/>
              </a:rPr>
              <a:t>In the example </a:t>
            </a:r>
            <a:r>
              <a:rPr lang="en-GB" sz="2400" i="1" dirty="0">
                <a:solidFill>
                  <a:srgbClr val="002060"/>
                </a:solidFill>
                <a:latin typeface="+mj-lt"/>
              </a:rPr>
              <a:t>cold</a:t>
            </a:r>
            <a:r>
              <a:rPr lang="en-GB" sz="2400" i="1" dirty="0">
                <a:latin typeface="+mj-lt"/>
              </a:rPr>
              <a:t> </a:t>
            </a:r>
            <a:r>
              <a:rPr lang="en-GB" sz="2400" dirty="0">
                <a:latin typeface="+mj-lt"/>
              </a:rPr>
              <a:t>shows water is used to wash in (line 252), it is used to wake people up (line 256), it revives people (line 260) and it is refreshing (line 264). Also look at other constructions around water and describe examples of different types of situations where water is referred to. </a:t>
            </a:r>
          </a:p>
        </p:txBody>
      </p:sp>
    </p:spTree>
    <p:extLst>
      <p:ext uri="{BB962C8B-B14F-4D97-AF65-F5344CB8AC3E}">
        <p14:creationId xmlns:p14="http://schemas.microsoft.com/office/powerpoint/2010/main" val="41827789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4158</TotalTime>
  <Words>869</Words>
  <Application>Microsoft Office PowerPoint</Application>
  <PresentationFormat>Widescreen</PresentationFormat>
  <Paragraphs>87</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Londrina Solid</vt:lpstr>
      <vt:lpstr>Office Theme</vt:lpstr>
      <vt:lpstr>Water Stories</vt:lpstr>
      <vt:lpstr>What are stories for? </vt:lpstr>
      <vt:lpstr>Can you think of examples of ‘water’ in stories? What are these stories about?</vt:lpstr>
      <vt:lpstr>Can you think of examples of ‘water’ in stories?</vt:lpstr>
      <vt:lpstr>Let’s look at the word water in a whole bunch of stories!  </vt:lpstr>
      <vt:lpstr>A concordance lists all the occurrences of the word water in a selection of texts.  </vt:lpstr>
      <vt:lpstr>To run a concordance follow 3 steps </vt:lpstr>
      <vt:lpstr>A concordance lists all the occurrences of the word water in a selection of texts.  You can sort the concordance lines in various ways. Here they are sorted by the texts they come from</vt:lpstr>
      <vt:lpstr>PowerPoint Presentation</vt:lpstr>
      <vt:lpstr>Some examples of water in stories:</vt:lpstr>
      <vt:lpstr>Let’s think of stories!</vt:lpstr>
      <vt:lpstr>What does a story need? </vt:lpstr>
      <vt:lpstr>Planning your story </vt:lpstr>
      <vt:lpstr>Getting inspiration from a professional writer </vt:lpstr>
      <vt:lpstr>Key competition information: </vt:lpstr>
      <vt:lpstr>For more visit   https://literacytrust.org.uk/water-stories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SMITH Kenji</dc:creator>
  <cp:lastModifiedBy>Katie Stepp</cp:lastModifiedBy>
  <cp:revision>22</cp:revision>
  <dcterms:created xsi:type="dcterms:W3CDTF">2021-08-03T21:20:56Z</dcterms:created>
  <dcterms:modified xsi:type="dcterms:W3CDTF">2021-10-14T10:26:23Z</dcterms:modified>
</cp:coreProperties>
</file>