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EA419E-75EF-CF5F-C514-0169D184AE6E}" name="Jennifer Hems" initials="JH" userId="cfac9ecefe431ad3" providerId="Windows Live"/>
  <p188:author id="{B1AAD6AB-1C4A-7E56-7CF4-0C505AD2335C}" name="Serena Thompson" initials="ST" userId="S::serena.thompson@literacytrust.org.uk::cf445c12-a03a-47e0-b132-5201bd84687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DF2CF"/>
    <a:srgbClr val="987B49"/>
    <a:srgbClr val="F7CC43"/>
    <a:srgbClr val="F9D976"/>
    <a:srgbClr val="FCEA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94"/>
  </p:normalViewPr>
  <p:slideViewPr>
    <p:cSldViewPr snapToGrid="0">
      <p:cViewPr varScale="1">
        <p:scale>
          <a:sx n="77" d="100"/>
          <a:sy n="77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89E0-47CC-4AC7-AC87-618D6A1762B5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AD6E2-23B1-4276-8EBF-C78ACE65CC3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82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2AD6E2-23B1-4276-8EBF-C78ACE65CC3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259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47A7D-B220-9824-E124-DA493F4448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1A1ABB-3D12-DAC1-2A68-A22814F7C7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2740DC-579C-90D5-5DE0-F2C5E363C5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0AA0-FED7-1B6B-2044-87832A3C93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2AD6E2-23B1-4276-8EBF-C78ACE65CC3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31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A6C6-DA46-05E3-5E82-7F81C852D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BE5A5-8502-C12D-2ADE-F9C0153F2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8618A-9CE5-F460-359E-74425625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A7D1-7DA8-C1C0-3E0D-2B0743BB1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80DA8-F876-2B66-89EA-51A304A1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389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187AD-D54B-5199-1222-7538ADC25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8D7BC-3370-F5BE-1DB5-728875DF8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C0361-C3AE-F77A-6651-DE602EC9A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E9D37-6B9A-DB08-56ED-A91726432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F3C6B-F47E-4B10-5166-79575A6F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19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F2D7C-A971-7661-7C74-B7629670D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0065F-82E3-7179-BBCD-2F784455AB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F693-9C1C-9F5F-A7AA-38FC206C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4D622-72C5-8AA7-875F-967CA1DE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7CF365-DCD6-C410-E9F3-53B4B1680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836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FEEB0-B1B5-35A7-415C-E5197B126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5B280-6070-1092-F2F1-3DC3BD843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3510E-3EA1-416A-63BC-16634A0FF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7231A-9647-1BDD-D13D-71DA6D070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B6607-F8DB-4A80-4441-21469AD4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34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7F189-C578-F76E-2526-8126EC99D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A6DB2-E3AD-4965-99C4-915200138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B5D9-A1B4-25F7-0B54-13D974E4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D922D-E953-5864-E621-2778FF2E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ADC03-C666-4966-F2CA-F73C743A0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94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910E-F96B-5003-E2C8-C45F1ACC2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A1610-10F6-E7F5-3E1B-21621FDF1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5A29F-824D-4D40-8592-A36311ADE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81E7D-BBE8-A266-EE71-2C329DE8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6EBE0-EEDE-C666-562E-44F52C90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57CB7-D8D6-0839-B544-DFBD0D3C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46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6319B-9B19-6004-8C79-4DF77E884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ABD29-BAFB-2BDD-5FC8-4A37AD257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89B937-CDEE-A28B-B96A-CB6F5B895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224BC9-D8DD-AFE5-7BC4-9D241858E6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9F0F8-EBC0-1094-59B1-54E8890152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ED1D7-DFCC-A18F-18EC-DC1135BD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89DAF8-FE96-E957-548C-77558679E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AC512C-A1A6-2467-7A26-F99220B6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1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EF952-CF60-15BD-ADB9-D04D928E5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C6368B-5D1C-3D4F-AC75-EAE61F77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BFD7B-F8E6-5F03-3A46-B93B0DF4D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7AA34D-51E3-D92E-A7FA-B97F262E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1756C4-F3C4-6508-D246-963ECDCD7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2C654B-6EFA-68CB-FBF4-E2E8986D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7B560-66B8-FE0B-CFCB-E5D9A9A05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02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74268-DF4B-6275-6A55-83E22DEE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6A3F1-90C8-D760-7EB6-B423C7A36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ACB07-AC4C-689A-B1F8-E7991CE5B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9B9A1-D1F2-557F-1ADF-E70F2FD33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F1138-909A-9243-D7FE-D0692321B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AC232-BA94-21C7-0C2A-E5ACEE7A1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24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CAE5F-299F-F2C2-33FE-719194A92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E04937-9FD8-EE22-C488-3A6CDCAD6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70945-0706-C245-1265-2DF259898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DF00D-1401-2325-B664-E42498394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6CD15-7326-07F7-DB2C-1B63F01C3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1CE381-7899-53D4-4DFC-4C28D6163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322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B4003A-3C94-9ED4-8AB5-1C026D1F4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3AF1A-6117-E810-CF4F-B8BAF3110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3B548-207E-024C-090A-FF43D3445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521462-14D9-4C39-A2C1-6B3C27541AF7}" type="datetimeFigureOut">
              <a:rPr lang="en-GB" smtClean="0"/>
              <a:t>25/02/2025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4F1F7-E421-9DA8-F86E-85D60E845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DA049-01F0-14AD-D2FA-AFA5079A3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6B8C42-EE72-4018-9B70-C0A227AC0F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145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8ECFC2F-8B1C-54C5-435B-B931E228DDA4}"/>
              </a:ext>
            </a:extLst>
          </p:cNvPr>
          <p:cNvSpPr txBox="1"/>
          <p:nvPr/>
        </p:nvSpPr>
        <p:spPr>
          <a:xfrm>
            <a:off x="491067" y="37078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500"/>
              </a:spcAft>
            </a:pPr>
            <a:r>
              <a:rPr lang="en-GB" sz="2400" b="1" i="0" dirty="0">
                <a:solidFill>
                  <a:srgbClr val="987B49"/>
                </a:solidFill>
                <a:effectLst/>
                <a:latin typeface="Relative NLT Black" panose="020B0A03030402040103" pitchFamily="34" charset="0"/>
              </a:rPr>
              <a:t>Bear biscuits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A7067-9E36-5C53-AB69-AEC766E5CF93}"/>
              </a:ext>
            </a:extLst>
          </p:cNvPr>
          <p:cNvSpPr txBox="1"/>
          <p:nvPr/>
        </p:nvSpPr>
        <p:spPr>
          <a:xfrm>
            <a:off x="491067" y="87669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Preparation time: </a:t>
            </a: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20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 minutes</a:t>
            </a:r>
            <a:br>
              <a:rPr lang="en-GB" sz="1200" dirty="0">
                <a:latin typeface="Relative NLT Medium" panose="020B0603030402040103" pitchFamily="34" charset="0"/>
              </a:rPr>
            </a:br>
            <a:r>
              <a:rPr lang="en-GB" sz="1200" b="1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Cooking time: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8-</a:t>
            </a: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12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 minutes</a:t>
            </a:r>
            <a:br>
              <a:rPr lang="en-GB" sz="1200" dirty="0">
                <a:latin typeface="Relative NLT Medium" panose="020B0603030402040103" pitchFamily="34" charset="0"/>
              </a:rPr>
            </a:br>
            <a:r>
              <a:rPr lang="en-GB" sz="1200" b="1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Serves: </a:t>
            </a: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12 biscuits</a:t>
            </a:r>
            <a:endParaRPr lang="en-GB" sz="1200" dirty="0">
              <a:latin typeface="Relative NLT Medium" panose="020B06030304020401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ABBA24-2D53-A32A-A40A-0CCC0239AD2E}"/>
              </a:ext>
            </a:extLst>
          </p:cNvPr>
          <p:cNvSpPr txBox="1"/>
          <p:nvPr/>
        </p:nvSpPr>
        <p:spPr>
          <a:xfrm>
            <a:off x="491067" y="1629626"/>
            <a:ext cx="19177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400" b="1" dirty="0">
                <a:solidFill>
                  <a:srgbClr val="000000"/>
                </a:solidFill>
                <a:latin typeface="Relative NLT Medium" panose="020B0603030402040103" pitchFamily="34" charset="0"/>
              </a:rPr>
              <a:t>What you will need</a:t>
            </a:r>
            <a:endParaRPr lang="en-GB" sz="1400" b="0" i="0" dirty="0">
              <a:solidFill>
                <a:srgbClr val="000000"/>
              </a:solidFill>
              <a:effectLst/>
              <a:latin typeface="Relative NLT Medium" panose="020B0603030402040103" pitchFamily="34" charset="0"/>
            </a:endParaRP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Mixing bowl</a:t>
            </a: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Wooden spoon</a:t>
            </a: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Greaseproof paper</a:t>
            </a: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Baking tray</a:t>
            </a: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Rolling pin</a:t>
            </a: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Biscuit cutter</a:t>
            </a:r>
          </a:p>
          <a:p>
            <a:pPr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Wire rack</a:t>
            </a:r>
          </a:p>
          <a:p>
            <a:pPr algn="l">
              <a:spcAft>
                <a:spcPts val="600"/>
              </a:spcAft>
            </a:pPr>
            <a:endParaRPr lang="en-GB" sz="1400" b="1" dirty="0">
              <a:solidFill>
                <a:srgbClr val="000000"/>
              </a:solidFill>
              <a:latin typeface="Relative NLT Medium" panose="020B06030304020401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DCF79A-4EE5-CD85-A23E-4C123F52FB7D}"/>
              </a:ext>
            </a:extLst>
          </p:cNvPr>
          <p:cNvSpPr txBox="1"/>
          <p:nvPr/>
        </p:nvSpPr>
        <p:spPr>
          <a:xfrm>
            <a:off x="491067" y="3367445"/>
            <a:ext cx="11209866" cy="2631490"/>
          </a:xfrm>
          <a:prstGeom prst="rect">
            <a:avLst/>
          </a:prstGeom>
          <a:solidFill>
            <a:srgbClr val="F9D976"/>
          </a:solidFill>
        </p:spPr>
        <p:txBody>
          <a:bodyPr wrap="square">
            <a:spAutoFit/>
          </a:bodyPr>
          <a:lstStyle/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Preheat the oven to 190C/170C Fan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Put greaseproof paper on a baking tray.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Mix the butter and sugar together in a bowl. Whisk in the egg and vanilla extract. 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S</a:t>
            </a: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tir in the flour and bring together to form a dough.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Roll the dough out on a lightly floured work surface.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Using biscuit cutters, cut </a:t>
            </a:r>
            <a:r>
              <a:rPr lang="en-US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the biscuits </a:t>
            </a: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and place onto the baking tray.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Bake for 8-12 minutes, or until pale golden-brown. Set aside to firm up for 2 minutes, then transfer to cool on a wire rack.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For the icing, sift the icing sugar into a large mixing bowl and stir in enough water to create a smooth mixture. 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Stir in the food colouring.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Carefully spread the icing onto the biscuits using a spoon</a:t>
            </a:r>
            <a:r>
              <a:rPr lang="en-US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 and decorate.</a:t>
            </a:r>
            <a:endParaRPr lang="en-US" sz="1200" i="0" dirty="0">
              <a:solidFill>
                <a:srgbClr val="000000"/>
              </a:solidFill>
              <a:effectLst/>
              <a:latin typeface="Relative NLT Medium" panose="020B06030304020401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D861A5C-813B-C017-02D5-836523955BA1}"/>
              </a:ext>
            </a:extLst>
          </p:cNvPr>
          <p:cNvSpPr txBox="1"/>
          <p:nvPr/>
        </p:nvSpPr>
        <p:spPr>
          <a:xfrm>
            <a:off x="2876550" y="1900559"/>
            <a:ext cx="19177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50g unsalted butter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50g caster sugar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 small egg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 tsp vanilla extract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138g plain flour</a:t>
            </a:r>
          </a:p>
          <a:p>
            <a:pPr algn="l">
              <a:spcAft>
                <a:spcPts val="600"/>
              </a:spcAft>
            </a:pPr>
            <a:endParaRPr lang="en-GB" sz="2000" dirty="0">
              <a:solidFill>
                <a:srgbClr val="000000"/>
              </a:solidFill>
              <a:latin typeface="Relative NLT Medium" panose="020B06030304020401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BDBCCB-21C1-81D5-2FDE-43DFFC2C8366}"/>
              </a:ext>
            </a:extLst>
          </p:cNvPr>
          <p:cNvSpPr txBox="1"/>
          <p:nvPr/>
        </p:nvSpPr>
        <p:spPr>
          <a:xfrm>
            <a:off x="5262034" y="1900559"/>
            <a:ext cx="25188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100g icing sugar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2 tbsp water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1-2 drops food colouring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200" i="0" dirty="0">
                <a:solidFill>
                  <a:srgbClr val="000000"/>
                </a:solidFill>
                <a:effectLst/>
                <a:latin typeface="Relative NLT Medium" panose="020B0603030402040103" pitchFamily="34" charset="0"/>
              </a:rPr>
              <a:t>Sprinkl</a:t>
            </a:r>
            <a:r>
              <a:rPr lang="en-GB" sz="1200" dirty="0">
                <a:solidFill>
                  <a:srgbClr val="000000"/>
                </a:solidFill>
                <a:latin typeface="Relative NLT Medium" panose="020B0603030402040103" pitchFamily="34" charset="0"/>
              </a:rPr>
              <a:t>es/Sweets/Icing pens</a:t>
            </a:r>
            <a:endParaRPr lang="en-GB" sz="1200" i="0" dirty="0">
              <a:solidFill>
                <a:srgbClr val="000000"/>
              </a:solidFill>
              <a:effectLst/>
              <a:latin typeface="Relative NLT Medium" panose="020B0603030402040103" pitchFamily="34" charset="0"/>
            </a:endParaRPr>
          </a:p>
        </p:txBody>
      </p:sp>
      <p:pic>
        <p:nvPicPr>
          <p:cNvPr id="1026" name="Picture 2" descr="Premium Photo | Bear biscuits with chocolate flavour and butter flavor">
            <a:extLst>
              <a:ext uri="{FF2B5EF4-FFF2-40B4-BE49-F238E27FC236}">
                <a16:creationId xmlns:a16="http://schemas.microsoft.com/office/drawing/2014/main" id="{7A7E3182-87A1-BED8-1BF4-69B9E37AC7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41" t="8727" r="2137" b="4792"/>
          <a:stretch/>
        </p:blipFill>
        <p:spPr bwMode="auto">
          <a:xfrm>
            <a:off x="8993784" y="346303"/>
            <a:ext cx="2707149" cy="275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79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2C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BF271F-EC25-8760-7C1C-674E2FACC8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918D84-9B5D-9CF7-396B-AC02A4D712B0}"/>
              </a:ext>
            </a:extLst>
          </p:cNvPr>
          <p:cNvSpPr/>
          <p:nvPr/>
        </p:nvSpPr>
        <p:spPr>
          <a:xfrm>
            <a:off x="539736" y="1028693"/>
            <a:ext cx="2325723" cy="1762859"/>
          </a:xfrm>
          <a:prstGeom prst="rect">
            <a:avLst/>
          </a:prstGeom>
          <a:solidFill>
            <a:srgbClr val="F7CC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11A6B5-7A23-7979-8713-44FD259CED7C}"/>
              </a:ext>
            </a:extLst>
          </p:cNvPr>
          <p:cNvSpPr/>
          <p:nvPr/>
        </p:nvSpPr>
        <p:spPr>
          <a:xfrm>
            <a:off x="548269" y="2909922"/>
            <a:ext cx="2325723" cy="1831130"/>
          </a:xfrm>
          <a:prstGeom prst="rect">
            <a:avLst/>
          </a:prstGeom>
          <a:solidFill>
            <a:srgbClr val="F7CC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52B8A2-E2F9-13A1-F820-C29476EE5992}"/>
              </a:ext>
            </a:extLst>
          </p:cNvPr>
          <p:cNvSpPr/>
          <p:nvPr/>
        </p:nvSpPr>
        <p:spPr>
          <a:xfrm>
            <a:off x="548268" y="4874281"/>
            <a:ext cx="2325723" cy="1762859"/>
          </a:xfrm>
          <a:prstGeom prst="rect">
            <a:avLst/>
          </a:prstGeom>
          <a:solidFill>
            <a:srgbClr val="F7CC4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DC375C-05D0-E759-FC46-2D61DA90379F}"/>
              </a:ext>
            </a:extLst>
          </p:cNvPr>
          <p:cNvSpPr txBox="1"/>
          <p:nvPr/>
        </p:nvSpPr>
        <p:spPr>
          <a:xfrm>
            <a:off x="477109" y="206832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500"/>
              </a:spcAft>
            </a:pPr>
            <a:r>
              <a:rPr lang="en-GB" sz="4000" b="1" i="0" dirty="0">
                <a:solidFill>
                  <a:srgbClr val="987B49"/>
                </a:solidFill>
                <a:effectLst/>
                <a:latin typeface="Relative NLT Black" panose="020B0A03030402040103" pitchFamily="34" charset="0"/>
              </a:rPr>
              <a:t>Buttery bear biscuits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F6CC53-E5DA-7070-DE22-B6F056586377}"/>
              </a:ext>
            </a:extLst>
          </p:cNvPr>
          <p:cNvSpPr txBox="1"/>
          <p:nvPr/>
        </p:nvSpPr>
        <p:spPr>
          <a:xfrm>
            <a:off x="2998022" y="1829378"/>
            <a:ext cx="7440962" cy="338554"/>
          </a:xfrm>
          <a:prstGeom prst="rect">
            <a:avLst/>
          </a:prstGeom>
          <a:solidFill>
            <a:srgbClr val="F9D976"/>
          </a:solidFill>
        </p:spPr>
        <p:txBody>
          <a:bodyPr wrap="square">
            <a:spAutoFit/>
          </a:bodyPr>
          <a:lstStyle/>
          <a:p>
            <a:r>
              <a:rPr lang="en-GB" sz="1600" b="1" i="0" dirty="0">
                <a:solidFill>
                  <a:srgbClr val="996633"/>
                </a:solidFill>
                <a:effectLst/>
                <a:latin typeface="Relative NLT Medium" panose="020B0603030402040103" pitchFamily="34" charset="0"/>
              </a:rPr>
              <a:t>Time needed: </a:t>
            </a:r>
            <a:r>
              <a:rPr lang="en-GB" sz="1600" dirty="0">
                <a:solidFill>
                  <a:srgbClr val="996633"/>
                </a:solidFill>
                <a:latin typeface="Relative NLT Medium" panose="020B0603030402040103" pitchFamily="34" charset="0"/>
              </a:rPr>
              <a:t>20</a:t>
            </a:r>
            <a:r>
              <a:rPr lang="en-GB" sz="1600" b="0" i="0" dirty="0">
                <a:solidFill>
                  <a:srgbClr val="996633"/>
                </a:solidFill>
                <a:effectLst/>
                <a:latin typeface="Relative NLT Medium" panose="020B0603030402040103" pitchFamily="34" charset="0"/>
              </a:rPr>
              <a:t> minutes 	</a:t>
            </a:r>
            <a:r>
              <a:rPr lang="en-GB" sz="1600" b="1" i="0" dirty="0">
                <a:solidFill>
                  <a:srgbClr val="996633"/>
                </a:solidFill>
                <a:effectLst/>
                <a:latin typeface="Relative NLT Medium" panose="020B0603030402040103" pitchFamily="34" charset="0"/>
              </a:rPr>
              <a:t>Cooking time: </a:t>
            </a:r>
            <a:r>
              <a:rPr lang="en-GB" sz="1600" b="0" i="0" dirty="0">
                <a:solidFill>
                  <a:srgbClr val="996633"/>
                </a:solidFill>
                <a:effectLst/>
                <a:latin typeface="Relative NLT Medium" panose="020B0603030402040103" pitchFamily="34" charset="0"/>
              </a:rPr>
              <a:t>8-</a:t>
            </a:r>
            <a:r>
              <a:rPr lang="en-GB" sz="1600" dirty="0">
                <a:solidFill>
                  <a:srgbClr val="996633"/>
                </a:solidFill>
                <a:latin typeface="Relative NLT Medium" panose="020B0603030402040103" pitchFamily="34" charset="0"/>
              </a:rPr>
              <a:t>12</a:t>
            </a:r>
            <a:r>
              <a:rPr lang="en-GB" sz="1600" b="0" i="0" dirty="0">
                <a:solidFill>
                  <a:srgbClr val="996633"/>
                </a:solidFill>
                <a:effectLst/>
                <a:latin typeface="Relative NLT Medium" panose="020B0603030402040103" pitchFamily="34" charset="0"/>
              </a:rPr>
              <a:t> minutes 	</a:t>
            </a:r>
            <a:r>
              <a:rPr lang="en-GB" sz="1600" b="1" i="0" dirty="0">
                <a:solidFill>
                  <a:srgbClr val="996633"/>
                </a:solidFill>
                <a:effectLst/>
                <a:latin typeface="Relative NLT Medium" panose="020B0603030402040103" pitchFamily="34" charset="0"/>
              </a:rPr>
              <a:t>Serves: </a:t>
            </a:r>
            <a:r>
              <a:rPr lang="en-GB" sz="1600" dirty="0">
                <a:solidFill>
                  <a:srgbClr val="996633"/>
                </a:solidFill>
                <a:latin typeface="Relative NLT Medium" panose="020B0603030402040103" pitchFamily="34" charset="0"/>
              </a:rPr>
              <a:t>12 biscuits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5AB7D-B806-A7B7-A10E-8D8DC2498D2E}"/>
              </a:ext>
            </a:extLst>
          </p:cNvPr>
          <p:cNvSpPr txBox="1"/>
          <p:nvPr/>
        </p:nvSpPr>
        <p:spPr>
          <a:xfrm>
            <a:off x="486384" y="1010024"/>
            <a:ext cx="22960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600" b="1" dirty="0">
                <a:solidFill>
                  <a:srgbClr val="987B49"/>
                </a:solidFill>
                <a:latin typeface="Relative NLT Medium" panose="020B0603030402040103" pitchFamily="34" charset="0"/>
              </a:rPr>
              <a:t>What you will need</a:t>
            </a:r>
            <a:endParaRPr lang="en-GB" sz="1600" b="0" i="0" dirty="0">
              <a:solidFill>
                <a:srgbClr val="987B49"/>
              </a:solidFill>
              <a:effectLst/>
              <a:latin typeface="Relative NLT Medium" panose="020B0603030402040103" pitchFamily="34" charset="0"/>
            </a:endParaRPr>
          </a:p>
          <a:p>
            <a:pPr algn="l">
              <a:spcAft>
                <a:spcPts val="600"/>
              </a:spcAft>
            </a:pPr>
            <a:endParaRPr lang="en-GB" sz="1600" b="1" dirty="0">
              <a:solidFill>
                <a:srgbClr val="000000"/>
              </a:solidFill>
              <a:latin typeface="Relative NLT Medium" panose="020B06030304020401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36286A-B3AB-2299-0167-0477B0FAFC6C}"/>
              </a:ext>
            </a:extLst>
          </p:cNvPr>
          <p:cNvSpPr txBox="1"/>
          <p:nvPr/>
        </p:nvSpPr>
        <p:spPr>
          <a:xfrm>
            <a:off x="3015476" y="2223553"/>
            <a:ext cx="8699416" cy="4507163"/>
          </a:xfrm>
          <a:prstGeom prst="rect">
            <a:avLst/>
          </a:prstGeom>
          <a:solidFill>
            <a:srgbClr val="996633"/>
          </a:solidFill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1600" b="1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Method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Preheat the oven to 190C/170C Fan/Gas 5. 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Line a baking tray with greaseproof paper.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Cream the butter and sugar together in a bowl.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Beat in the egg and vanilla extract, a little at a time, until well combined. 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dirty="0">
                <a:solidFill>
                  <a:srgbClr val="FDF2CF"/>
                </a:solidFill>
                <a:latin typeface="Relative NLT Medium" panose="020B0603030402040103" pitchFamily="34" charset="0"/>
              </a:rPr>
              <a:t>S</a:t>
            </a: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tir in the flour and bring together to form a dough.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Roll the dough out on a lightly floured work surface to a thickness of 1cm.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Using biscuit cutters, cut biscuits out of the dough into a bear shape and carefully place onto the baking tray.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Bake for 8-12 minutes, or until pale golden-brown. Set aside to firm up for 2 minutes, then transfer to cool on a wire rack.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For the icing, sift the icing sugar into a large mixing bowl and stir in enough water to create a smooth mixture. 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Stir in the food colouring.</a:t>
            </a:r>
          </a:p>
          <a:p>
            <a:pPr marL="228600" indent="-228600" algn="l">
              <a:spcAft>
                <a:spcPts val="600"/>
              </a:spcAft>
              <a:buFont typeface="+mj-lt"/>
              <a:buAutoNum type="arabicPeriod"/>
            </a:pPr>
            <a:r>
              <a:rPr lang="en-US" sz="1400" i="0" dirty="0">
                <a:solidFill>
                  <a:srgbClr val="FDF2CF"/>
                </a:solidFill>
                <a:effectLst/>
                <a:latin typeface="Relative NLT Medium" panose="020B0603030402040103" pitchFamily="34" charset="0"/>
              </a:rPr>
              <a:t>Carefully spread the icing onto the biscuits using a spoon, decorate and set aside until the icing hardens.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78DBA7-F77A-FB11-28CD-323D2D8B2BAA}"/>
              </a:ext>
            </a:extLst>
          </p:cNvPr>
          <p:cNvSpPr txBox="1"/>
          <p:nvPr/>
        </p:nvSpPr>
        <p:spPr>
          <a:xfrm>
            <a:off x="486385" y="2913816"/>
            <a:ext cx="1917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600" b="1" dirty="0">
                <a:solidFill>
                  <a:srgbClr val="987B49"/>
                </a:solidFill>
                <a:latin typeface="Relative NLT Medium" panose="020B0603030402040103" pitchFamily="34" charset="0"/>
              </a:rPr>
              <a:t>Ingredients</a:t>
            </a:r>
          </a:p>
          <a:p>
            <a:pPr algn="l">
              <a:spcAft>
                <a:spcPts val="600"/>
              </a:spcAft>
            </a:pPr>
            <a:endParaRPr lang="en-GB" sz="2400" dirty="0">
              <a:solidFill>
                <a:srgbClr val="000000"/>
              </a:solidFill>
              <a:latin typeface="Relative NLT Medium" panose="020B06030304020401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37249B-1617-B98E-D4CB-7D8DB6BC2C7C}"/>
              </a:ext>
            </a:extLst>
          </p:cNvPr>
          <p:cNvSpPr txBox="1"/>
          <p:nvPr/>
        </p:nvSpPr>
        <p:spPr>
          <a:xfrm>
            <a:off x="477109" y="4865250"/>
            <a:ext cx="2518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600" b="1" dirty="0">
                <a:solidFill>
                  <a:srgbClr val="987B49"/>
                </a:solidFill>
                <a:latin typeface="Relative NLT Medium" panose="020B0603030402040103" pitchFamily="34" charset="0"/>
              </a:rPr>
              <a:t>To decorate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521A9E-5443-B076-A779-09B4F16C41CB}"/>
              </a:ext>
            </a:extLst>
          </p:cNvPr>
          <p:cNvGrpSpPr/>
          <p:nvPr/>
        </p:nvGrpSpPr>
        <p:grpSpPr>
          <a:xfrm>
            <a:off x="622589" y="1317618"/>
            <a:ext cx="2211759" cy="1322482"/>
            <a:chOff x="8402095" y="605204"/>
            <a:chExt cx="2057696" cy="1069559"/>
          </a:xfrm>
        </p:grpSpPr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CC74E571-E1AA-2E27-B6E8-305959E31B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02095" y="645428"/>
              <a:ext cx="523220" cy="523220"/>
            </a:xfrm>
            <a:prstGeom prst="rect">
              <a:avLst/>
            </a:prstGeom>
          </p:spPr>
        </p:pic>
        <p:pic>
          <p:nvPicPr>
            <p:cNvPr id="8" name="Picture 7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56401CF6-8834-B2E1-2E5D-08636C7B3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2196" y="605204"/>
              <a:ext cx="747595" cy="747595"/>
            </a:xfrm>
            <a:prstGeom prst="rect">
              <a:avLst/>
            </a:prstGeom>
          </p:spPr>
        </p:pic>
        <p:pic>
          <p:nvPicPr>
            <p:cNvPr id="12" name="Picture 11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CDAA758A-E31C-3465-731E-B1AEC44D558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5372" y="645428"/>
              <a:ext cx="523221" cy="523221"/>
            </a:xfrm>
            <a:prstGeom prst="rect">
              <a:avLst/>
            </a:prstGeom>
          </p:spPr>
        </p:pic>
        <p:pic>
          <p:nvPicPr>
            <p:cNvPr id="14" name="Picture 1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4D838883-73EB-E481-39AD-64DA4D236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0415" y="1231558"/>
              <a:ext cx="420015" cy="420015"/>
            </a:xfrm>
            <a:prstGeom prst="rect">
              <a:avLst/>
            </a:prstGeom>
          </p:spPr>
        </p:pic>
        <p:pic>
          <p:nvPicPr>
            <p:cNvPr id="17" name="Picture 1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4A97F66-1177-739A-7EA2-CBED5742C63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93265" y="1258803"/>
              <a:ext cx="415960" cy="41596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ED86383-232A-FE1C-1D2F-7EDA2D170E50}"/>
              </a:ext>
            </a:extLst>
          </p:cNvPr>
          <p:cNvGrpSpPr/>
          <p:nvPr/>
        </p:nvGrpSpPr>
        <p:grpSpPr>
          <a:xfrm>
            <a:off x="507577" y="3203599"/>
            <a:ext cx="2518832" cy="1481535"/>
            <a:chOff x="9233237" y="3451415"/>
            <a:chExt cx="2476448" cy="1333264"/>
          </a:xfrm>
        </p:grpSpPr>
        <p:pic>
          <p:nvPicPr>
            <p:cNvPr id="21" name="Picture 20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5EC56944-11C3-F9F3-82F0-994BE692D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75762" y="3635606"/>
              <a:ext cx="523220" cy="523220"/>
            </a:xfrm>
            <a:prstGeom prst="rect">
              <a:avLst/>
            </a:prstGeom>
          </p:spPr>
        </p:pic>
        <p:pic>
          <p:nvPicPr>
            <p:cNvPr id="23" name="Picture 22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61E7F5C5-44D4-B619-A1EB-78BBD7AF888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14034" y="3632244"/>
              <a:ext cx="514382" cy="514382"/>
            </a:xfrm>
            <a:prstGeom prst="rect">
              <a:avLst/>
            </a:prstGeom>
          </p:spPr>
        </p:pic>
        <p:pic>
          <p:nvPicPr>
            <p:cNvPr id="25" name="Picture 24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339EC41F-AAE5-6AAD-9870-B448155A61E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55477" y="3612888"/>
              <a:ext cx="514383" cy="514383"/>
            </a:xfrm>
            <a:prstGeom prst="rect">
              <a:avLst/>
            </a:prstGeom>
          </p:spPr>
        </p:pic>
        <p:pic>
          <p:nvPicPr>
            <p:cNvPr id="30" name="Picture 29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9EE661E-1F2C-6884-F1CD-27E5E3E795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rgbClr val="996633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25052" y="4261459"/>
              <a:ext cx="523220" cy="523220"/>
            </a:xfrm>
            <a:prstGeom prst="rect">
              <a:avLst/>
            </a:prstGeom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B4329F6-F55A-0A52-115E-D4BF7FC3E94B}"/>
                </a:ext>
              </a:extLst>
            </p:cNvPr>
            <p:cNvSpPr txBox="1"/>
            <p:nvPr/>
          </p:nvSpPr>
          <p:spPr>
            <a:xfrm>
              <a:off x="9233237" y="3698606"/>
              <a:ext cx="41656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50g</a:t>
              </a:r>
              <a:endParaRPr lang="en-GB" sz="10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8526364-4F34-47E5-44DF-293098917C9F}"/>
                </a:ext>
              </a:extLst>
            </p:cNvPr>
            <p:cNvSpPr txBox="1"/>
            <p:nvPr/>
          </p:nvSpPr>
          <p:spPr>
            <a:xfrm>
              <a:off x="10024947" y="3587966"/>
              <a:ext cx="41656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50g</a:t>
              </a:r>
              <a:endParaRPr lang="en-GB" sz="10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FDF48A5-FA08-732E-B996-DF716C2C559B}"/>
                </a:ext>
              </a:extLst>
            </p:cNvPr>
            <p:cNvSpPr txBox="1"/>
            <p:nvPr/>
          </p:nvSpPr>
          <p:spPr>
            <a:xfrm>
              <a:off x="11053299" y="4236434"/>
              <a:ext cx="52321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138g</a:t>
              </a:r>
              <a:endParaRPr lang="en-GB" sz="10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EEABF7C-F365-831F-DE0D-0DDE96FA1A76}"/>
                </a:ext>
              </a:extLst>
            </p:cNvPr>
            <p:cNvSpPr txBox="1"/>
            <p:nvPr/>
          </p:nvSpPr>
          <p:spPr>
            <a:xfrm>
              <a:off x="11186466" y="3451415"/>
              <a:ext cx="52321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1</a:t>
              </a:r>
              <a:endParaRPr lang="en-GB" sz="10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FC8AF02-1F14-5AEB-6EFF-2A22EDF20874}"/>
                </a:ext>
              </a:extLst>
            </p:cNvPr>
            <p:cNvSpPr txBox="1"/>
            <p:nvPr/>
          </p:nvSpPr>
          <p:spPr>
            <a:xfrm>
              <a:off x="9457321" y="4146626"/>
              <a:ext cx="523219" cy="36006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1tsp Vanilla</a:t>
              </a:r>
              <a:endParaRPr lang="en-GB" sz="1000" dirty="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61CBE66-13E2-F429-F953-DB5D17446AA1}"/>
              </a:ext>
            </a:extLst>
          </p:cNvPr>
          <p:cNvGrpSpPr/>
          <p:nvPr/>
        </p:nvGrpSpPr>
        <p:grpSpPr>
          <a:xfrm>
            <a:off x="565242" y="5168467"/>
            <a:ext cx="2072038" cy="1271278"/>
            <a:chOff x="9345059" y="4643405"/>
            <a:chExt cx="1911252" cy="1151551"/>
          </a:xfrm>
        </p:grpSpPr>
        <p:pic>
          <p:nvPicPr>
            <p:cNvPr id="38" name="Picture 37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9E22F56A-0A6E-957D-7106-F5E0E251D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4952" y="4848007"/>
              <a:ext cx="489283" cy="489283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BB89915-6DEE-9C3D-E10B-55228F794445}"/>
                </a:ext>
              </a:extLst>
            </p:cNvPr>
            <p:cNvSpPr txBox="1"/>
            <p:nvPr/>
          </p:nvSpPr>
          <p:spPr>
            <a:xfrm>
              <a:off x="9345059" y="4696456"/>
              <a:ext cx="52321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2tbsp</a:t>
              </a:r>
              <a:endParaRPr lang="en-GB" sz="1000" dirty="0"/>
            </a:p>
          </p:txBody>
        </p:sp>
        <p:pic>
          <p:nvPicPr>
            <p:cNvPr id="40" name="Picture 39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1E26AEFE-DBC2-78E1-89E3-6A386E56F01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17073" y="5280574"/>
              <a:ext cx="514382" cy="514382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0486DC6-79AA-13C6-5D28-21F346928B08}"/>
                </a:ext>
              </a:extLst>
            </p:cNvPr>
            <p:cNvSpPr txBox="1"/>
            <p:nvPr/>
          </p:nvSpPr>
          <p:spPr>
            <a:xfrm>
              <a:off x="10157713" y="5420545"/>
              <a:ext cx="523219" cy="2308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900" b="1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Icing</a:t>
              </a:r>
              <a:endParaRPr lang="en-GB" sz="900" b="1" dirty="0"/>
            </a:p>
          </p:txBody>
        </p:sp>
        <p:pic>
          <p:nvPicPr>
            <p:cNvPr id="43" name="Picture 42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5B646FD-52AF-A8B2-7CFF-C5C8E9BF9A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858" r="73285"/>
            <a:stretch/>
          </p:blipFill>
          <p:spPr>
            <a:xfrm>
              <a:off x="10974745" y="5136018"/>
              <a:ext cx="149621" cy="359226"/>
            </a:xfrm>
            <a:prstGeom prst="rect">
              <a:avLst/>
            </a:prstGeom>
          </p:spPr>
        </p:pic>
        <p:pic>
          <p:nvPicPr>
            <p:cNvPr id="47" name="Picture 46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F52CE1C3-11D4-2CC7-0CB9-0696F77876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86759" y="4643405"/>
              <a:ext cx="400110" cy="400110"/>
            </a:xfrm>
            <a:prstGeom prst="rect">
              <a:avLst/>
            </a:prstGeom>
          </p:spPr>
        </p:pic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4A96FF0-4DEB-A15A-482D-82ED161F47CA}"/>
                </a:ext>
              </a:extLst>
            </p:cNvPr>
            <p:cNvSpPr txBox="1"/>
            <p:nvPr/>
          </p:nvSpPr>
          <p:spPr>
            <a:xfrm>
              <a:off x="9760263" y="5322125"/>
              <a:ext cx="52321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100g</a:t>
              </a:r>
              <a:endParaRPr lang="en-GB" sz="10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2533CF5-DAE5-F5C3-FDE9-C1F56E0238DD}"/>
                </a:ext>
              </a:extLst>
            </p:cNvPr>
            <p:cNvSpPr txBox="1"/>
            <p:nvPr/>
          </p:nvSpPr>
          <p:spPr>
            <a:xfrm>
              <a:off x="10788448" y="4787917"/>
              <a:ext cx="467863" cy="3624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>
                  <a:solidFill>
                    <a:srgbClr val="000000"/>
                  </a:solidFill>
                  <a:latin typeface="Relative NLT Medium" panose="020B0603030402040103" pitchFamily="34" charset="0"/>
                </a:rPr>
                <a:t>1-2 drops</a:t>
              </a:r>
              <a:endParaRPr lang="en-GB" sz="1000" dirty="0"/>
            </a:p>
          </p:txBody>
        </p:sp>
      </p:grpSp>
      <p:pic>
        <p:nvPicPr>
          <p:cNvPr id="2052" name="Picture 4" descr="1,723 Biscuit Bear Isolated Royalty-Free Images, Stock Photos &amp; Pictures |  Shutterstock">
            <a:extLst>
              <a:ext uri="{FF2B5EF4-FFF2-40B4-BE49-F238E27FC236}">
                <a16:creationId xmlns:a16="http://schemas.microsoft.com/office/drawing/2014/main" id="{59CA9E79-F8A9-223E-3C32-A56B2066A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08652">
            <a:off x="8519094" y="2150413"/>
            <a:ext cx="3284253" cy="2189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B4E21A10-86A7-B838-0C40-B5636B0C75A0}"/>
              </a:ext>
            </a:extLst>
          </p:cNvPr>
          <p:cNvSpPr txBox="1"/>
          <p:nvPr/>
        </p:nvSpPr>
        <p:spPr>
          <a:xfrm>
            <a:off x="2998022" y="994685"/>
            <a:ext cx="7440962" cy="738664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DF2CF"/>
                </a:solidFill>
                <a:latin typeface="Relative NLT Black" panose="020B0A03030402040103" pitchFamily="34" charset="0"/>
              </a:rPr>
              <a:t>Get ready to bake a batch of "just right" biscuits, inspired by the Three Bears! Whether you're a big bear, little bear, or somewhere in between, these buttery treats are sure to make everyone's mouth water.</a:t>
            </a:r>
            <a:endParaRPr lang="en-GB" sz="1400" b="1" dirty="0">
              <a:solidFill>
                <a:srgbClr val="FDF2CF"/>
              </a:solidFill>
              <a:latin typeface="Relative NLT Black" panose="020B0A03030402040103" pitchFamily="34" charset="0"/>
            </a:endParaRPr>
          </a:p>
        </p:txBody>
      </p:sp>
      <p:pic>
        <p:nvPicPr>
          <p:cNvPr id="29" name="Picture 4" descr="1,723 Biscuit Bear Isolated Royalty-Free Images, Stock Photos &amp; Pictures |  Shutterstock">
            <a:extLst>
              <a:ext uri="{FF2B5EF4-FFF2-40B4-BE49-F238E27FC236}">
                <a16:creationId xmlns:a16="http://schemas.microsoft.com/office/drawing/2014/main" id="{4A8B74AA-CADC-D0DB-0F63-5C8C33C92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8697">
            <a:off x="9410539" y="331737"/>
            <a:ext cx="3284253" cy="2189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543DDCBF-038C-6365-3E2C-AF10CE94407E}"/>
              </a:ext>
            </a:extLst>
          </p:cNvPr>
          <p:cNvSpPr txBox="1"/>
          <p:nvPr/>
        </p:nvSpPr>
        <p:spPr>
          <a:xfrm rot="20440848">
            <a:off x="10201444" y="369287"/>
            <a:ext cx="151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996633"/>
                </a:solidFill>
                <a:latin typeface="Relative NLT Black" panose="020B0A03030402040103" pitchFamily="34" charset="0"/>
              </a:rPr>
              <a:t>Too yummy!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90780B-D584-B5AE-7B41-9CE397FA63F4}"/>
              </a:ext>
            </a:extLst>
          </p:cNvPr>
          <p:cNvSpPr txBox="1"/>
          <p:nvPr/>
        </p:nvSpPr>
        <p:spPr>
          <a:xfrm rot="420267">
            <a:off x="11222448" y="626642"/>
            <a:ext cx="151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996633"/>
                </a:solidFill>
                <a:latin typeface="Relative NLT Black" panose="020B0A03030402040103" pitchFamily="34" charset="0"/>
              </a:rPr>
              <a:t>SO SWEET!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5E0DE57-B515-91B5-F684-18D8331BBF46}"/>
              </a:ext>
            </a:extLst>
          </p:cNvPr>
          <p:cNvSpPr txBox="1"/>
          <p:nvPr/>
        </p:nvSpPr>
        <p:spPr>
          <a:xfrm rot="420267">
            <a:off x="10418441" y="2596797"/>
            <a:ext cx="15101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Relative NLT Black" panose="020B0A03030402040103" pitchFamily="34" charset="0"/>
              </a:rPr>
              <a:t>Just right…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68B801-DF66-5B7E-4D90-51E28808AEB9}"/>
              </a:ext>
            </a:extLst>
          </p:cNvPr>
          <p:cNvSpPr txBox="1"/>
          <p:nvPr/>
        </p:nvSpPr>
        <p:spPr>
          <a:xfrm>
            <a:off x="2054149" y="2331893"/>
            <a:ext cx="6572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solidFill>
                  <a:srgbClr val="000000"/>
                </a:solidFill>
                <a:latin typeface="Relative NLT Medium" panose="020B0603030402040103" pitchFamily="34" charset="0"/>
              </a:rPr>
              <a:t>Bear shaped</a:t>
            </a:r>
            <a:endParaRPr lang="en-GB" sz="1000" dirty="0"/>
          </a:p>
        </p:txBody>
      </p:sp>
      <p:pic>
        <p:nvPicPr>
          <p:cNvPr id="13" name="Picture 12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81C4A2DD-0724-A3A4-CF97-91E9BEEA515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58" r="73285"/>
          <a:stretch/>
        </p:blipFill>
        <p:spPr>
          <a:xfrm flipH="1">
            <a:off x="1207092" y="4143667"/>
            <a:ext cx="191769" cy="39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03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481</Words>
  <Application>Microsoft Office PowerPoint</Application>
  <PresentationFormat>Widescreen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Relative NLT Black</vt:lpstr>
      <vt:lpstr>Relative NLT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Charlie Millman</dc:creator>
  <cp:lastModifiedBy>Emilie Thomas</cp:lastModifiedBy>
  <cp:revision>9</cp:revision>
  <dcterms:created xsi:type="dcterms:W3CDTF">2025-02-04T10:14:49Z</dcterms:created>
  <dcterms:modified xsi:type="dcterms:W3CDTF">2025-02-25T14:04:29Z</dcterms:modified>
</cp:coreProperties>
</file>